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7" r:id="rId3"/>
    <p:sldId id="258" r:id="rId4"/>
    <p:sldId id="259" r:id="rId5"/>
    <p:sldId id="260" r:id="rId6"/>
    <p:sldId id="261" r:id="rId7"/>
    <p:sldId id="262" r:id="rId8"/>
    <p:sldId id="266" r:id="rId9"/>
    <p:sldId id="263" r:id="rId10"/>
    <p:sldId id="267"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30"/>
    <p:restoredTop sz="94721"/>
  </p:normalViewPr>
  <p:slideViewPr>
    <p:cSldViewPr snapToGrid="0" snapToObjects="1">
      <p:cViewPr varScale="1">
        <p:scale>
          <a:sx n="108" d="100"/>
          <a:sy n="108" d="100"/>
        </p:scale>
        <p:origin x="36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2862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4361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145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85202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4892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069144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4392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62867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6880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301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5051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5B36B6-81D5-BB49-BBC7-CE37DE5CBA9D}" type="datetimeFigureOut">
              <a:rPr lang="en-US" smtClean="0"/>
              <a:t>8/24/21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039521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5B36B6-81D5-BB49-BBC7-CE37DE5CBA9D}" type="datetimeFigureOut">
              <a:rPr lang="en-US" smtClean="0"/>
              <a:t>8/24/21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5534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B36B6-81D5-BB49-BBC7-CE37DE5CBA9D}" type="datetimeFigureOut">
              <a:rPr lang="en-US" smtClean="0"/>
              <a:t>8/24/21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33843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73239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Tree>
    <p:extLst>
      <p:ext uri="{BB962C8B-B14F-4D97-AF65-F5344CB8AC3E}">
        <p14:creationId xmlns:p14="http://schemas.microsoft.com/office/powerpoint/2010/main" val="369252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5B36B6-81D5-BB49-BBC7-CE37DE5CBA9D}" type="datetimeFigureOut">
              <a:rPr lang="en-US" smtClean="0"/>
              <a:t>8/24/21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B7EE535-28D1-B94E-B3F6-756691470A15}" type="slidenum">
              <a:rPr lang="en-US" smtClean="0"/>
              <a:t>‹#›</a:t>
            </a:fld>
            <a:endParaRPr lang="en-US"/>
          </a:p>
        </p:txBody>
      </p:sp>
    </p:spTree>
    <p:extLst>
      <p:ext uri="{BB962C8B-B14F-4D97-AF65-F5344CB8AC3E}">
        <p14:creationId xmlns:p14="http://schemas.microsoft.com/office/powerpoint/2010/main" val="12344724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12F85-15C7-F144-8B24-854CC2B6F305}"/>
              </a:ext>
            </a:extLst>
          </p:cNvPr>
          <p:cNvSpPr>
            <a:spLocks noGrp="1"/>
          </p:cNvSpPr>
          <p:nvPr>
            <p:ph type="ctrTitle"/>
          </p:nvPr>
        </p:nvSpPr>
        <p:spPr>
          <a:xfrm>
            <a:off x="2505694" y="4602083"/>
            <a:ext cx="4916383" cy="1929345"/>
          </a:xfrm>
        </p:spPr>
        <p:txBody>
          <a:bodyPr/>
          <a:lstStyle/>
          <a:p>
            <a:pPr algn="ctr"/>
            <a:r>
              <a:rPr lang="en-US" sz="3600" dirty="0">
                <a:solidFill>
                  <a:schemeClr val="bg2">
                    <a:lumMod val="50000"/>
                  </a:schemeClr>
                </a:solidFill>
              </a:rPr>
              <a:t>Mrs. Sullivan’s </a:t>
            </a:r>
            <a:br>
              <a:rPr lang="en-US" sz="3600" dirty="0">
                <a:solidFill>
                  <a:schemeClr val="bg2">
                    <a:lumMod val="50000"/>
                  </a:schemeClr>
                </a:solidFill>
              </a:rPr>
            </a:br>
            <a:r>
              <a:rPr lang="en-US" sz="3600" dirty="0">
                <a:solidFill>
                  <a:schemeClr val="bg2">
                    <a:lumMod val="50000"/>
                  </a:schemeClr>
                </a:solidFill>
              </a:rPr>
              <a:t>Open House</a:t>
            </a:r>
            <a:br>
              <a:rPr lang="en-US" sz="3600" dirty="0">
                <a:solidFill>
                  <a:schemeClr val="bg2">
                    <a:lumMod val="50000"/>
                  </a:schemeClr>
                </a:solidFill>
              </a:rPr>
            </a:br>
            <a:r>
              <a:rPr lang="en-US" sz="3600" dirty="0">
                <a:solidFill>
                  <a:schemeClr val="bg2">
                    <a:lumMod val="50000"/>
                  </a:schemeClr>
                </a:solidFill>
              </a:rPr>
              <a:t>2021 - 2022</a:t>
            </a:r>
          </a:p>
        </p:txBody>
      </p:sp>
      <p:pic>
        <p:nvPicPr>
          <p:cNvPr id="5" name="Picture 4">
            <a:extLst>
              <a:ext uri="{FF2B5EF4-FFF2-40B4-BE49-F238E27FC236}">
                <a16:creationId xmlns:a16="http://schemas.microsoft.com/office/drawing/2014/main" id="{FBACE20C-C9C9-A84E-B89F-F72FB617EC64}"/>
              </a:ext>
            </a:extLst>
          </p:cNvPr>
          <p:cNvPicPr>
            <a:picLocks noChangeAspect="1"/>
          </p:cNvPicPr>
          <p:nvPr/>
        </p:nvPicPr>
        <p:blipFill>
          <a:blip r:embed="rId2"/>
          <a:stretch>
            <a:fillRect/>
          </a:stretch>
        </p:blipFill>
        <p:spPr>
          <a:xfrm>
            <a:off x="3355174" y="1663700"/>
            <a:ext cx="3800661" cy="2884674"/>
          </a:xfrm>
          <a:prstGeom prst="rect">
            <a:avLst/>
          </a:prstGeom>
        </p:spPr>
      </p:pic>
      <p:sp>
        <p:nvSpPr>
          <p:cNvPr id="6" name="TextBox 5">
            <a:extLst>
              <a:ext uri="{FF2B5EF4-FFF2-40B4-BE49-F238E27FC236}">
                <a16:creationId xmlns:a16="http://schemas.microsoft.com/office/drawing/2014/main" id="{251732E6-0079-1F4B-B53A-940A1DD17144}"/>
              </a:ext>
            </a:extLst>
          </p:cNvPr>
          <p:cNvSpPr txBox="1"/>
          <p:nvPr/>
        </p:nvSpPr>
        <p:spPr>
          <a:xfrm>
            <a:off x="758032" y="663324"/>
            <a:ext cx="8769246" cy="769441"/>
          </a:xfrm>
          <a:prstGeom prst="rect">
            <a:avLst/>
          </a:prstGeom>
          <a:noFill/>
        </p:spPr>
        <p:txBody>
          <a:bodyPr wrap="square" rtlCol="0">
            <a:spAutoFit/>
          </a:bodyPr>
          <a:lstStyle/>
          <a:p>
            <a:r>
              <a:rPr lang="en-US" sz="4400" dirty="0">
                <a:solidFill>
                  <a:schemeClr val="bg2">
                    <a:lumMod val="50000"/>
                  </a:schemeClr>
                </a:solidFill>
              </a:rPr>
              <a:t>Welcome to Northside Elementary</a:t>
            </a:r>
          </a:p>
        </p:txBody>
      </p:sp>
    </p:spTree>
    <p:extLst>
      <p:ext uri="{BB962C8B-B14F-4D97-AF65-F5344CB8AC3E}">
        <p14:creationId xmlns:p14="http://schemas.microsoft.com/office/powerpoint/2010/main" val="2879923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AE4AC-413B-0F43-A0C6-62356DE065EA}"/>
              </a:ext>
            </a:extLst>
          </p:cNvPr>
          <p:cNvSpPr>
            <a:spLocks noGrp="1"/>
          </p:cNvSpPr>
          <p:nvPr>
            <p:ph type="title"/>
          </p:nvPr>
        </p:nvSpPr>
        <p:spPr/>
        <p:txBody>
          <a:bodyPr>
            <a:normAutofit/>
          </a:bodyPr>
          <a:lstStyle/>
          <a:p>
            <a:pPr algn="ctr"/>
            <a:r>
              <a:rPr lang="en-US" sz="7200" dirty="0"/>
              <a:t>Thank you</a:t>
            </a:r>
          </a:p>
        </p:txBody>
      </p:sp>
      <p:sp>
        <p:nvSpPr>
          <p:cNvPr id="3" name="Content Placeholder 2">
            <a:extLst>
              <a:ext uri="{FF2B5EF4-FFF2-40B4-BE49-F238E27FC236}">
                <a16:creationId xmlns:a16="http://schemas.microsoft.com/office/drawing/2014/main" id="{886C6AA9-79F3-814A-A07A-727AAD3A759F}"/>
              </a:ext>
            </a:extLst>
          </p:cNvPr>
          <p:cNvSpPr>
            <a:spLocks noGrp="1"/>
          </p:cNvSpPr>
          <p:nvPr>
            <p:ph idx="1"/>
          </p:nvPr>
        </p:nvSpPr>
        <p:spPr/>
        <p:txBody>
          <a:bodyPr/>
          <a:lstStyle/>
          <a:p>
            <a:pPr>
              <a:spcBef>
                <a:spcPct val="50000"/>
              </a:spcBef>
            </a:pPr>
            <a:r>
              <a:rPr lang="en-US" sz="3600" dirty="0">
                <a:solidFill>
                  <a:schemeClr val="bg2">
                    <a:lumMod val="50000"/>
                  </a:schemeClr>
                </a:solidFill>
              </a:rPr>
              <a:t> For taking the time to attend Open House!</a:t>
            </a:r>
          </a:p>
          <a:p>
            <a:pPr>
              <a:spcBef>
                <a:spcPct val="50000"/>
              </a:spcBef>
            </a:pPr>
            <a:r>
              <a:rPr lang="en-US" sz="3600" dirty="0">
                <a:solidFill>
                  <a:schemeClr val="bg2">
                    <a:lumMod val="50000"/>
                  </a:schemeClr>
                </a:solidFill>
              </a:rPr>
              <a:t> I look forward to working with you and your child this year.  It is going to be a wonderful year filled with exciting learning activities!</a:t>
            </a:r>
          </a:p>
          <a:p>
            <a:endParaRPr lang="en-US" dirty="0"/>
          </a:p>
        </p:txBody>
      </p:sp>
      <p:pic>
        <p:nvPicPr>
          <p:cNvPr id="4" name="Picture 2" descr="C:\Users\agrant\AppData\Local\Microsoft\Windows\Temporary Internet Files\Content.IE5\NNTWEEK9\Pirate_Ship[1].jpg">
            <a:extLst>
              <a:ext uri="{FF2B5EF4-FFF2-40B4-BE49-F238E27FC236}">
                <a16:creationId xmlns:a16="http://schemas.microsoft.com/office/drawing/2014/main" id="{F091807F-65F8-8C4D-AB6B-87621C493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1707116" cy="172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4278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94DB31-D2BD-B048-B13E-D0EBDCAFB4D3}"/>
              </a:ext>
            </a:extLst>
          </p:cNvPr>
          <p:cNvSpPr>
            <a:spLocks noGrp="1"/>
          </p:cNvSpPr>
          <p:nvPr>
            <p:ph idx="1"/>
          </p:nvPr>
        </p:nvSpPr>
        <p:spPr>
          <a:xfrm>
            <a:off x="677334" y="723112"/>
            <a:ext cx="8596668" cy="5411775"/>
          </a:xfrm>
        </p:spPr>
        <p:txBody>
          <a:bodyPr>
            <a:normAutofit/>
          </a:bodyPr>
          <a:lstStyle/>
          <a:p>
            <a:pPr algn="ctr"/>
            <a:r>
              <a:rPr lang="en-US" sz="6600" dirty="0">
                <a:solidFill>
                  <a:schemeClr val="bg2">
                    <a:lumMod val="50000"/>
                  </a:schemeClr>
                </a:solidFill>
              </a:rPr>
              <a:t>We are excited for a great year!</a:t>
            </a:r>
          </a:p>
          <a:p>
            <a:pPr marL="0" indent="0" algn="ctr">
              <a:buNone/>
            </a:pPr>
            <a:endParaRPr lang="en-US" sz="7200" dirty="0">
              <a:solidFill>
                <a:schemeClr val="bg2">
                  <a:lumMod val="50000"/>
                </a:schemeClr>
              </a:solidFill>
            </a:endParaRPr>
          </a:p>
        </p:txBody>
      </p:sp>
      <p:pic>
        <p:nvPicPr>
          <p:cNvPr id="5" name="Picture 4">
            <a:extLst>
              <a:ext uri="{FF2B5EF4-FFF2-40B4-BE49-F238E27FC236}">
                <a16:creationId xmlns:a16="http://schemas.microsoft.com/office/drawing/2014/main" id="{B19AA905-9C5A-E042-8F2A-DCA5C56242C0}"/>
              </a:ext>
            </a:extLst>
          </p:cNvPr>
          <p:cNvPicPr>
            <a:picLocks noChangeAspect="1"/>
          </p:cNvPicPr>
          <p:nvPr/>
        </p:nvPicPr>
        <p:blipFill>
          <a:blip r:embed="rId2"/>
          <a:stretch>
            <a:fillRect/>
          </a:stretch>
        </p:blipFill>
        <p:spPr>
          <a:xfrm>
            <a:off x="3662909" y="3144186"/>
            <a:ext cx="2857500" cy="2667000"/>
          </a:xfrm>
          <a:prstGeom prst="rect">
            <a:avLst/>
          </a:prstGeom>
        </p:spPr>
      </p:pic>
    </p:spTree>
    <p:extLst>
      <p:ext uri="{BB962C8B-B14F-4D97-AF65-F5344CB8AC3E}">
        <p14:creationId xmlns:p14="http://schemas.microsoft.com/office/powerpoint/2010/main" val="2835185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FA365F-7D05-8246-8AB7-07A8420B5D79}"/>
              </a:ext>
            </a:extLst>
          </p:cNvPr>
          <p:cNvSpPr>
            <a:spLocks noGrp="1"/>
          </p:cNvSpPr>
          <p:nvPr>
            <p:ph idx="1"/>
          </p:nvPr>
        </p:nvSpPr>
        <p:spPr>
          <a:xfrm>
            <a:off x="677334" y="764499"/>
            <a:ext cx="8596668" cy="5276864"/>
          </a:xfrm>
        </p:spPr>
        <p:txBody>
          <a:bodyPr/>
          <a:lstStyle/>
          <a:p>
            <a:pPr algn="ctr"/>
            <a:endParaRPr lang="en-US" sz="6000" dirty="0"/>
          </a:p>
          <a:p>
            <a:pPr algn="ctr"/>
            <a:endParaRPr lang="en-US" sz="6000" dirty="0"/>
          </a:p>
          <a:p>
            <a:pPr marL="0" indent="0" algn="ctr">
              <a:buNone/>
            </a:pPr>
            <a:r>
              <a:rPr lang="en-US" sz="6000" dirty="0">
                <a:solidFill>
                  <a:schemeClr val="bg2">
                    <a:lumMod val="50000"/>
                  </a:schemeClr>
                </a:solidFill>
              </a:rPr>
              <a:t>Questions?</a:t>
            </a:r>
          </a:p>
          <a:p>
            <a:pPr marL="0" indent="0" algn="ctr">
              <a:buNone/>
            </a:pPr>
            <a:endParaRPr lang="en-US" sz="6000" dirty="0"/>
          </a:p>
          <a:p>
            <a:endParaRPr lang="en-US" dirty="0"/>
          </a:p>
        </p:txBody>
      </p:sp>
    </p:spTree>
    <p:extLst>
      <p:ext uri="{BB962C8B-B14F-4D97-AF65-F5344CB8AC3E}">
        <p14:creationId xmlns:p14="http://schemas.microsoft.com/office/powerpoint/2010/main" val="378843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306C-A995-4046-A058-95467A685A3B}"/>
              </a:ext>
            </a:extLst>
          </p:cNvPr>
          <p:cNvSpPr>
            <a:spLocks noGrp="1"/>
          </p:cNvSpPr>
          <p:nvPr>
            <p:ph type="title"/>
          </p:nvPr>
        </p:nvSpPr>
        <p:spPr/>
        <p:txBody>
          <a:bodyPr/>
          <a:lstStyle/>
          <a:p>
            <a:pPr algn="ctr"/>
            <a:r>
              <a:rPr lang="en-US" dirty="0">
                <a:solidFill>
                  <a:schemeClr val="bg2">
                    <a:lumMod val="50000"/>
                  </a:schemeClr>
                </a:solidFill>
              </a:rPr>
              <a:t>Reminders</a:t>
            </a:r>
          </a:p>
        </p:txBody>
      </p:sp>
      <p:sp>
        <p:nvSpPr>
          <p:cNvPr id="6" name="Content Placeholder 5">
            <a:extLst>
              <a:ext uri="{FF2B5EF4-FFF2-40B4-BE49-F238E27FC236}">
                <a16:creationId xmlns:a16="http://schemas.microsoft.com/office/drawing/2014/main" id="{CE240617-051D-7041-A2A8-D002B40E4039}"/>
              </a:ext>
            </a:extLst>
          </p:cNvPr>
          <p:cNvSpPr>
            <a:spLocks noGrp="1"/>
          </p:cNvSpPr>
          <p:nvPr>
            <p:ph idx="1"/>
          </p:nvPr>
        </p:nvSpPr>
        <p:spPr>
          <a:xfrm>
            <a:off x="677334" y="1409075"/>
            <a:ext cx="8596668" cy="4632287"/>
          </a:xfrm>
        </p:spPr>
        <p:txBody>
          <a:bodyPr/>
          <a:lstStyle/>
          <a:p>
            <a:r>
              <a:rPr lang="en-US" sz="2800" dirty="0">
                <a:solidFill>
                  <a:schemeClr val="bg2">
                    <a:lumMod val="50000"/>
                  </a:schemeClr>
                </a:solidFill>
              </a:rPr>
              <a:t>Pirate Pride T-shirts - $12.00</a:t>
            </a:r>
          </a:p>
          <a:p>
            <a:r>
              <a:rPr lang="en-US" sz="2800" dirty="0">
                <a:solidFill>
                  <a:schemeClr val="bg2">
                    <a:lumMod val="50000"/>
                  </a:schemeClr>
                </a:solidFill>
              </a:rPr>
              <a:t>Workbook fee - $16 (checks to Northside Elementary)</a:t>
            </a:r>
          </a:p>
          <a:p>
            <a:r>
              <a:rPr lang="en-US" sz="2800" dirty="0">
                <a:solidFill>
                  <a:schemeClr val="bg2">
                    <a:lumMod val="50000"/>
                  </a:schemeClr>
                </a:solidFill>
              </a:rPr>
              <a:t>Please send a water bottle with your child each day. We will not use the water fountains this year. We have bottle fillers on each hallway.</a:t>
            </a:r>
          </a:p>
          <a:p>
            <a:r>
              <a:rPr lang="en-US" sz="2800" dirty="0">
                <a:solidFill>
                  <a:schemeClr val="bg2">
                    <a:lumMod val="50000"/>
                  </a:schemeClr>
                </a:solidFill>
              </a:rPr>
              <a:t>All students, staff, and visitors should wear a mask when inside the building. Masks will be worn on the school bus as well. </a:t>
            </a:r>
          </a:p>
          <a:p>
            <a:pPr marL="0" indent="0">
              <a:buNone/>
            </a:pPr>
            <a:endParaRPr lang="en-US" dirty="0"/>
          </a:p>
        </p:txBody>
      </p:sp>
    </p:spTree>
    <p:extLst>
      <p:ext uri="{BB962C8B-B14F-4D97-AF65-F5344CB8AC3E}">
        <p14:creationId xmlns:p14="http://schemas.microsoft.com/office/powerpoint/2010/main" val="21367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6BD5-17A2-3247-B4C1-734B2C35EA7E}"/>
              </a:ext>
            </a:extLst>
          </p:cNvPr>
          <p:cNvSpPr>
            <a:spLocks noGrp="1"/>
          </p:cNvSpPr>
          <p:nvPr>
            <p:ph type="title"/>
          </p:nvPr>
        </p:nvSpPr>
        <p:spPr/>
        <p:txBody>
          <a:bodyPr>
            <a:normAutofit/>
          </a:bodyPr>
          <a:lstStyle/>
          <a:p>
            <a:pPr algn="ctr"/>
            <a:r>
              <a:rPr lang="en-US" sz="4400" dirty="0">
                <a:solidFill>
                  <a:schemeClr val="bg2">
                    <a:lumMod val="50000"/>
                  </a:schemeClr>
                </a:solidFill>
              </a:rPr>
              <a:t>Transportation Text Alerts</a:t>
            </a:r>
          </a:p>
        </p:txBody>
      </p:sp>
      <p:sp>
        <p:nvSpPr>
          <p:cNvPr id="3" name="Content Placeholder 2">
            <a:extLst>
              <a:ext uri="{FF2B5EF4-FFF2-40B4-BE49-F238E27FC236}">
                <a16:creationId xmlns:a16="http://schemas.microsoft.com/office/drawing/2014/main" id="{813897BB-0856-A049-8097-C72425BE3F0E}"/>
              </a:ext>
            </a:extLst>
          </p:cNvPr>
          <p:cNvSpPr>
            <a:spLocks noGrp="1"/>
          </p:cNvSpPr>
          <p:nvPr>
            <p:ph idx="1"/>
          </p:nvPr>
        </p:nvSpPr>
        <p:spPr/>
        <p:txBody>
          <a:bodyPr>
            <a:normAutofit/>
          </a:bodyPr>
          <a:lstStyle/>
          <a:p>
            <a:r>
              <a:rPr lang="en-US" sz="3200" dirty="0">
                <a:solidFill>
                  <a:schemeClr val="bg2">
                    <a:lumMod val="50000"/>
                  </a:schemeClr>
                </a:solidFill>
              </a:rPr>
              <a:t>To receive text alerts related to Northside bus routes: Text @</a:t>
            </a:r>
            <a:r>
              <a:rPr lang="en-US" sz="3200" dirty="0" err="1">
                <a:solidFill>
                  <a:schemeClr val="bg2">
                    <a:lumMod val="50000"/>
                  </a:schemeClr>
                </a:solidFill>
              </a:rPr>
              <a:t>busnsele</a:t>
            </a:r>
            <a:r>
              <a:rPr lang="en-US" sz="3200" dirty="0">
                <a:solidFill>
                  <a:schemeClr val="bg2">
                    <a:lumMod val="50000"/>
                  </a:schemeClr>
                </a:solidFill>
              </a:rPr>
              <a:t> to 81010.</a:t>
            </a:r>
          </a:p>
          <a:p>
            <a:r>
              <a:rPr lang="en-US" sz="3200" dirty="0">
                <a:solidFill>
                  <a:schemeClr val="bg2">
                    <a:lumMod val="50000"/>
                  </a:schemeClr>
                </a:solidFill>
              </a:rPr>
              <a:t>These alerts will let you know about substitute buses and late buses. </a:t>
            </a:r>
          </a:p>
        </p:txBody>
      </p:sp>
    </p:spTree>
    <p:extLst>
      <p:ext uri="{BB962C8B-B14F-4D97-AF65-F5344CB8AC3E}">
        <p14:creationId xmlns:p14="http://schemas.microsoft.com/office/powerpoint/2010/main" val="366288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A3B6-74B3-0A45-AD6B-4A76C702D810}"/>
              </a:ext>
            </a:extLst>
          </p:cNvPr>
          <p:cNvSpPr>
            <a:spLocks noGrp="1"/>
          </p:cNvSpPr>
          <p:nvPr>
            <p:ph type="title"/>
          </p:nvPr>
        </p:nvSpPr>
        <p:spPr>
          <a:xfrm>
            <a:off x="677334" y="609600"/>
            <a:ext cx="8596668" cy="724525"/>
          </a:xfrm>
        </p:spPr>
        <p:txBody>
          <a:bodyPr>
            <a:normAutofit/>
          </a:bodyPr>
          <a:lstStyle/>
          <a:p>
            <a:pPr algn="ctr"/>
            <a:r>
              <a:rPr lang="en-US" sz="4000" dirty="0">
                <a:solidFill>
                  <a:schemeClr val="bg2">
                    <a:lumMod val="50000"/>
                  </a:schemeClr>
                </a:solidFill>
              </a:rPr>
              <a:t>Arrivals/Dismissals</a:t>
            </a:r>
          </a:p>
        </p:txBody>
      </p:sp>
      <p:sp>
        <p:nvSpPr>
          <p:cNvPr id="3" name="Content Placeholder 2">
            <a:extLst>
              <a:ext uri="{FF2B5EF4-FFF2-40B4-BE49-F238E27FC236}">
                <a16:creationId xmlns:a16="http://schemas.microsoft.com/office/drawing/2014/main" id="{FDB21892-909F-B24D-8BE2-6DC44BB7810A}"/>
              </a:ext>
            </a:extLst>
          </p:cNvPr>
          <p:cNvSpPr>
            <a:spLocks noGrp="1"/>
          </p:cNvSpPr>
          <p:nvPr>
            <p:ph idx="1"/>
          </p:nvPr>
        </p:nvSpPr>
        <p:spPr>
          <a:xfrm>
            <a:off x="677334" y="1334125"/>
            <a:ext cx="8596668" cy="4707237"/>
          </a:xfrm>
        </p:spPr>
        <p:txBody>
          <a:bodyPr>
            <a:normAutofit lnSpcReduction="10000"/>
          </a:bodyPr>
          <a:lstStyle/>
          <a:p>
            <a:r>
              <a:rPr lang="en-US" sz="2400" dirty="0">
                <a:solidFill>
                  <a:schemeClr val="bg2">
                    <a:lumMod val="50000"/>
                  </a:schemeClr>
                </a:solidFill>
              </a:rPr>
              <a:t>Arrival – students may arrive at school between 7:00 - 7:30 a.m.</a:t>
            </a:r>
          </a:p>
          <a:p>
            <a:r>
              <a:rPr lang="en-US" sz="2400" dirty="0">
                <a:solidFill>
                  <a:schemeClr val="bg2">
                    <a:lumMod val="50000"/>
                  </a:schemeClr>
                </a:solidFill>
              </a:rPr>
              <a:t>Students arriving after 7:30 are considered tardy. </a:t>
            </a:r>
          </a:p>
          <a:p>
            <a:r>
              <a:rPr lang="en-US" sz="2400" dirty="0">
                <a:solidFill>
                  <a:schemeClr val="bg2">
                    <a:lumMod val="50000"/>
                  </a:schemeClr>
                </a:solidFill>
              </a:rPr>
              <a:t>Early Dismissal/Checkout- If you need to check your child out early, please do so before 1:30 (Monday, Tuesday, Thursday, and Friday) and 1:00 (Wednesday).</a:t>
            </a:r>
          </a:p>
          <a:p>
            <a:r>
              <a:rPr lang="en-US" sz="2400" dirty="0">
                <a:solidFill>
                  <a:schemeClr val="bg2">
                    <a:lumMod val="50000"/>
                  </a:schemeClr>
                </a:solidFill>
              </a:rPr>
              <a:t>A valid photo ID is required to check out a student. </a:t>
            </a:r>
          </a:p>
          <a:p>
            <a:r>
              <a:rPr lang="en-US" sz="2400" dirty="0">
                <a:solidFill>
                  <a:schemeClr val="bg2">
                    <a:lumMod val="50000"/>
                  </a:schemeClr>
                </a:solidFill>
              </a:rPr>
              <a:t>Students must be at school 63% of the day to be counted as present. </a:t>
            </a:r>
          </a:p>
          <a:p>
            <a:r>
              <a:rPr lang="en-US" sz="2400" dirty="0">
                <a:solidFill>
                  <a:schemeClr val="bg2">
                    <a:lumMod val="50000"/>
                  </a:schemeClr>
                </a:solidFill>
              </a:rPr>
              <a:t>Please send an excuse with your child after every absence. Please see page 6 of PPSD’s Student/Parent handbook.</a:t>
            </a:r>
          </a:p>
        </p:txBody>
      </p:sp>
    </p:spTree>
    <p:extLst>
      <p:ext uri="{BB962C8B-B14F-4D97-AF65-F5344CB8AC3E}">
        <p14:creationId xmlns:p14="http://schemas.microsoft.com/office/powerpoint/2010/main" val="2571147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2156A-B13F-C543-AA6A-0F9C0CEBE199}"/>
              </a:ext>
            </a:extLst>
          </p:cNvPr>
          <p:cNvSpPr>
            <a:spLocks noGrp="1"/>
          </p:cNvSpPr>
          <p:nvPr>
            <p:ph type="title"/>
          </p:nvPr>
        </p:nvSpPr>
        <p:spPr>
          <a:xfrm>
            <a:off x="677334" y="609600"/>
            <a:ext cx="8596668" cy="889416"/>
          </a:xfrm>
        </p:spPr>
        <p:txBody>
          <a:bodyPr>
            <a:normAutofit/>
          </a:bodyPr>
          <a:lstStyle/>
          <a:p>
            <a:pPr algn="ctr"/>
            <a:r>
              <a:rPr lang="en-US" sz="4400" dirty="0">
                <a:solidFill>
                  <a:schemeClr val="bg2">
                    <a:lumMod val="50000"/>
                  </a:schemeClr>
                </a:solidFill>
              </a:rPr>
              <a:t>Lunch Reminders</a:t>
            </a:r>
          </a:p>
        </p:txBody>
      </p:sp>
      <p:sp>
        <p:nvSpPr>
          <p:cNvPr id="3" name="Content Placeholder 2">
            <a:extLst>
              <a:ext uri="{FF2B5EF4-FFF2-40B4-BE49-F238E27FC236}">
                <a16:creationId xmlns:a16="http://schemas.microsoft.com/office/drawing/2014/main" id="{93C06E32-538E-824A-BF5A-47A5848B89AF}"/>
              </a:ext>
            </a:extLst>
          </p:cNvPr>
          <p:cNvSpPr>
            <a:spLocks noGrp="1"/>
          </p:cNvSpPr>
          <p:nvPr>
            <p:ph idx="1"/>
          </p:nvPr>
        </p:nvSpPr>
        <p:spPr>
          <a:xfrm>
            <a:off x="677334" y="1499017"/>
            <a:ext cx="8596668" cy="5198666"/>
          </a:xfrm>
        </p:spPr>
        <p:txBody>
          <a:bodyPr>
            <a:normAutofit/>
          </a:bodyPr>
          <a:lstStyle/>
          <a:p>
            <a:r>
              <a:rPr lang="en-US" sz="2800" dirty="0">
                <a:solidFill>
                  <a:schemeClr val="bg2">
                    <a:lumMod val="50000"/>
                  </a:schemeClr>
                </a:solidFill>
              </a:rPr>
              <a:t>Student meals are free this year for both breakfast and lunch.</a:t>
            </a:r>
          </a:p>
          <a:p>
            <a:r>
              <a:rPr lang="en-US" sz="2800" dirty="0">
                <a:solidFill>
                  <a:schemeClr val="bg2">
                    <a:lumMod val="50000"/>
                  </a:schemeClr>
                </a:solidFill>
              </a:rPr>
              <a:t>To allow for social distancing, we will rotate weekly eating in the cafeteria and your child’s classroom. </a:t>
            </a:r>
          </a:p>
          <a:p>
            <a:r>
              <a:rPr lang="en-US" sz="2800" dirty="0">
                <a:solidFill>
                  <a:schemeClr val="bg2">
                    <a:lumMod val="50000"/>
                  </a:schemeClr>
                </a:solidFill>
              </a:rPr>
              <a:t>Unfortunately, we will not be allowed to have lunch guests this year. </a:t>
            </a:r>
          </a:p>
          <a:p>
            <a:r>
              <a:rPr lang="en-US" sz="2800" dirty="0">
                <a:solidFill>
                  <a:schemeClr val="bg2">
                    <a:lumMod val="50000"/>
                  </a:schemeClr>
                </a:solidFill>
              </a:rPr>
              <a:t>Any treats sent to school must be store bought (no homemade goodies, please).</a:t>
            </a:r>
          </a:p>
          <a:p>
            <a:r>
              <a:rPr lang="en-US" sz="2800" dirty="0">
                <a:solidFill>
                  <a:schemeClr val="bg2">
                    <a:lumMod val="50000"/>
                  </a:schemeClr>
                </a:solidFill>
              </a:rPr>
              <a:t>Our class will eat lunch everyday at 12:06.</a:t>
            </a:r>
          </a:p>
        </p:txBody>
      </p:sp>
    </p:spTree>
    <p:extLst>
      <p:ext uri="{BB962C8B-B14F-4D97-AF65-F5344CB8AC3E}">
        <p14:creationId xmlns:p14="http://schemas.microsoft.com/office/powerpoint/2010/main" val="94050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1231-2A2A-F649-B2A9-4C1BE38D5416}"/>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Healthy Pirates at School</a:t>
            </a:r>
          </a:p>
        </p:txBody>
      </p:sp>
      <p:sp>
        <p:nvSpPr>
          <p:cNvPr id="3" name="Content Placeholder 2">
            <a:extLst>
              <a:ext uri="{FF2B5EF4-FFF2-40B4-BE49-F238E27FC236}">
                <a16:creationId xmlns:a16="http://schemas.microsoft.com/office/drawing/2014/main" id="{F80CC4BD-E20F-FB44-9459-16D9C5DB808E}"/>
              </a:ext>
            </a:extLst>
          </p:cNvPr>
          <p:cNvSpPr>
            <a:spLocks noGrp="1"/>
          </p:cNvSpPr>
          <p:nvPr>
            <p:ph idx="1"/>
          </p:nvPr>
        </p:nvSpPr>
        <p:spPr>
          <a:xfrm>
            <a:off x="677334" y="1424067"/>
            <a:ext cx="8596668" cy="4617296"/>
          </a:xfrm>
        </p:spPr>
        <p:txBody>
          <a:bodyPr>
            <a:normAutofit/>
          </a:bodyPr>
          <a:lstStyle/>
          <a:p>
            <a:pPr fontAlgn="base"/>
            <a:r>
              <a:rPr lang="en-US" sz="2400" b="1" dirty="0">
                <a:solidFill>
                  <a:schemeClr val="bg2">
                    <a:lumMod val="50000"/>
                  </a:schemeClr>
                </a:solidFill>
              </a:rPr>
              <a:t>Students SHOULD NOT attend school if they have any of the following:  </a:t>
            </a:r>
            <a:r>
              <a:rPr lang="en-US" sz="2400" dirty="0">
                <a:solidFill>
                  <a:schemeClr val="bg2">
                    <a:lumMod val="50000"/>
                  </a:schemeClr>
                </a:solidFill>
              </a:rPr>
              <a:t>​</a:t>
            </a:r>
          </a:p>
          <a:p>
            <a:pPr fontAlgn="base"/>
            <a:r>
              <a:rPr lang="en-US" sz="2400" b="1" dirty="0">
                <a:solidFill>
                  <a:schemeClr val="bg2">
                    <a:lumMod val="50000"/>
                  </a:schemeClr>
                </a:solidFill>
              </a:rPr>
              <a:t>Fever of 100˚ or greater; chills; nausea/vomiting;  diarrhea; severe sore throat/earache/headache; persistent cough; contagious rash; pink eye. </a:t>
            </a:r>
            <a:r>
              <a:rPr lang="en-US" sz="2400" dirty="0">
                <a:solidFill>
                  <a:schemeClr val="bg2">
                    <a:lumMod val="50000"/>
                  </a:schemeClr>
                </a:solidFill>
              </a:rPr>
              <a:t>​</a:t>
            </a:r>
          </a:p>
          <a:p>
            <a:pPr fontAlgn="base"/>
            <a:r>
              <a:rPr lang="en-US" sz="2400" b="1" dirty="0">
                <a:solidFill>
                  <a:schemeClr val="bg2">
                    <a:lumMod val="50000"/>
                  </a:schemeClr>
                </a:solidFill>
              </a:rPr>
              <a:t>Your child’s temperature will be checked upon entering the building each morning.  If your child has a temperature of more than 100˚, we will contact you to come to check your child out from school.  </a:t>
            </a:r>
            <a:endParaRPr lang="en-US" sz="2400" dirty="0">
              <a:solidFill>
                <a:schemeClr val="bg2">
                  <a:lumMod val="50000"/>
                </a:schemeClr>
              </a:solidFill>
            </a:endParaRPr>
          </a:p>
        </p:txBody>
      </p:sp>
    </p:spTree>
    <p:extLst>
      <p:ext uri="{BB962C8B-B14F-4D97-AF65-F5344CB8AC3E}">
        <p14:creationId xmlns:p14="http://schemas.microsoft.com/office/powerpoint/2010/main" val="106378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81FC-165F-AD4E-B4A2-6C2268354F85}"/>
              </a:ext>
            </a:extLst>
          </p:cNvPr>
          <p:cNvSpPr>
            <a:spLocks noGrp="1"/>
          </p:cNvSpPr>
          <p:nvPr>
            <p:ph type="title"/>
          </p:nvPr>
        </p:nvSpPr>
        <p:spPr>
          <a:xfrm>
            <a:off x="677334" y="609600"/>
            <a:ext cx="8596668" cy="709534"/>
          </a:xfrm>
        </p:spPr>
        <p:txBody>
          <a:bodyPr/>
          <a:lstStyle/>
          <a:p>
            <a:pPr algn="ctr"/>
            <a:r>
              <a:rPr lang="en-US" dirty="0">
                <a:solidFill>
                  <a:schemeClr val="bg2">
                    <a:lumMod val="50000"/>
                  </a:schemeClr>
                </a:solidFill>
              </a:rPr>
              <a:t>Communication</a:t>
            </a:r>
          </a:p>
        </p:txBody>
      </p:sp>
      <p:sp>
        <p:nvSpPr>
          <p:cNvPr id="3" name="Content Placeholder 2">
            <a:extLst>
              <a:ext uri="{FF2B5EF4-FFF2-40B4-BE49-F238E27FC236}">
                <a16:creationId xmlns:a16="http://schemas.microsoft.com/office/drawing/2014/main" id="{7B93D7DC-58A6-3944-AFC5-A2091C3904D7}"/>
              </a:ext>
            </a:extLst>
          </p:cNvPr>
          <p:cNvSpPr>
            <a:spLocks noGrp="1"/>
          </p:cNvSpPr>
          <p:nvPr>
            <p:ph idx="1"/>
          </p:nvPr>
        </p:nvSpPr>
        <p:spPr>
          <a:xfrm>
            <a:off x="677334" y="1319135"/>
            <a:ext cx="8596668" cy="5066676"/>
          </a:xfrm>
        </p:spPr>
        <p:txBody>
          <a:bodyPr>
            <a:normAutofit fontScale="92500" lnSpcReduction="20000"/>
          </a:bodyPr>
          <a:lstStyle/>
          <a:p>
            <a:r>
              <a:rPr lang="en-US" sz="2400" dirty="0">
                <a:solidFill>
                  <a:schemeClr val="bg2">
                    <a:lumMod val="50000"/>
                  </a:schemeClr>
                </a:solidFill>
              </a:rPr>
              <a:t>Signed papers will come home weekly. Please look over these with your child, sign them, and return them to school the next day. </a:t>
            </a:r>
          </a:p>
          <a:p>
            <a:r>
              <a:rPr lang="en-US" sz="2400" dirty="0">
                <a:solidFill>
                  <a:schemeClr val="bg2">
                    <a:lumMod val="50000"/>
                  </a:schemeClr>
                </a:solidFill>
              </a:rPr>
              <a:t>Planners will come home each day with your child. Please check this daily as it is one of the main ways your teacher will communicate with you. Please sign your child’s planner </a:t>
            </a:r>
            <a:r>
              <a:rPr lang="en-US" sz="2400" u="sng" dirty="0">
                <a:solidFill>
                  <a:schemeClr val="bg2">
                    <a:lumMod val="50000"/>
                  </a:schemeClr>
                </a:solidFill>
              </a:rPr>
              <a:t>nightly</a:t>
            </a:r>
            <a:r>
              <a:rPr lang="en-US" sz="2400" dirty="0">
                <a:solidFill>
                  <a:schemeClr val="bg2">
                    <a:lumMod val="50000"/>
                  </a:schemeClr>
                </a:solidFill>
              </a:rPr>
              <a:t>. </a:t>
            </a:r>
            <a:r>
              <a:rPr lang="en-US" sz="2400" b="1" cap="all" dirty="0">
                <a:solidFill>
                  <a:schemeClr val="bg2">
                    <a:lumMod val="50000"/>
                  </a:schemeClr>
                </a:solidFill>
                <a:latin typeface="+mj-lt"/>
                <a:cs typeface="Arabic Typesetting" panose="03020402040406030203" pitchFamily="66" charset="-78"/>
              </a:rPr>
              <a:t>Planners </a:t>
            </a:r>
            <a:r>
              <a:rPr lang="en-US" sz="2400" b="1" dirty="0">
                <a:solidFill>
                  <a:schemeClr val="bg2">
                    <a:lumMod val="50000"/>
                  </a:schemeClr>
                </a:solidFill>
                <a:latin typeface="+mj-lt"/>
                <a:cs typeface="Arabic Typesetting" panose="03020402040406030203" pitchFamily="66" charset="-78"/>
              </a:rPr>
              <a:t>CAN’T BE SIGNED AHEAD OF TIME</a:t>
            </a:r>
            <a:r>
              <a:rPr lang="en-US" sz="2400" b="1" dirty="0">
                <a:solidFill>
                  <a:schemeClr val="bg2">
                    <a:lumMod val="50000"/>
                  </a:schemeClr>
                </a:solidFill>
                <a:latin typeface="Arabic Typesetting" panose="03020402040406030203" pitchFamily="66" charset="-78"/>
                <a:cs typeface="Arabic Typesetting" panose="03020402040406030203" pitchFamily="66" charset="-78"/>
              </a:rPr>
              <a:t>!</a:t>
            </a:r>
            <a:endParaRPr lang="en-US" sz="2400" dirty="0">
              <a:solidFill>
                <a:schemeClr val="bg2">
                  <a:lumMod val="50000"/>
                </a:schemeClr>
              </a:solidFill>
            </a:endParaRPr>
          </a:p>
          <a:p>
            <a:r>
              <a:rPr lang="en-US" sz="2400" dirty="0">
                <a:solidFill>
                  <a:schemeClr val="bg2">
                    <a:lumMod val="50000"/>
                  </a:schemeClr>
                </a:solidFill>
              </a:rPr>
              <a:t>Homework – </a:t>
            </a:r>
            <a:r>
              <a:rPr lang="en-US" sz="2400" dirty="0">
                <a:solidFill>
                  <a:schemeClr val="bg2">
                    <a:lumMod val="50000"/>
                  </a:schemeClr>
                </a:solidFill>
                <a:latin typeface="+mj-lt"/>
                <a:cs typeface="Arabic Typesetting" panose="03020402040406030203" pitchFamily="66" charset="-78"/>
              </a:rPr>
              <a:t>A weekly newsletter is sent home every Monday.  Homework will be given on Monday, Tuesday, Wednesday, and Thursday nights.  Please check your child’s homework for </a:t>
            </a:r>
            <a:r>
              <a:rPr lang="en-US" sz="2800" u="sng" dirty="0">
                <a:solidFill>
                  <a:schemeClr val="bg2">
                    <a:lumMod val="50000"/>
                  </a:schemeClr>
                </a:solidFill>
                <a:latin typeface="+mj-lt"/>
                <a:cs typeface="Arabic Typesetting" panose="03020402040406030203" pitchFamily="66" charset="-78"/>
              </a:rPr>
              <a:t>correctness</a:t>
            </a:r>
            <a:r>
              <a:rPr lang="en-US" sz="2400" dirty="0">
                <a:solidFill>
                  <a:schemeClr val="bg2">
                    <a:lumMod val="50000"/>
                  </a:schemeClr>
                </a:solidFill>
                <a:latin typeface="+mj-lt"/>
                <a:cs typeface="Arabic Typesetting" panose="03020402040406030203" pitchFamily="66" charset="-78"/>
              </a:rPr>
              <a:t>.  Please remember to send it back to school the next day. Any additional homework or homework changes will be written in your child’s planner.</a:t>
            </a:r>
            <a:endParaRPr lang="en-US" sz="2400" dirty="0">
              <a:solidFill>
                <a:schemeClr val="bg2">
                  <a:lumMod val="50000"/>
                </a:schemeClr>
              </a:solidFill>
              <a:latin typeface="+mj-lt"/>
            </a:endParaRPr>
          </a:p>
          <a:p>
            <a:r>
              <a:rPr lang="en-US" sz="2400" dirty="0">
                <a:solidFill>
                  <a:schemeClr val="bg2">
                    <a:lumMod val="50000"/>
                  </a:schemeClr>
                </a:solidFill>
              </a:rPr>
              <a:t>Please visit our school, district, and teacher websites often. You will find valuable resources and important information housed on these websites. www.pearlk12.com</a:t>
            </a:r>
          </a:p>
        </p:txBody>
      </p:sp>
    </p:spTree>
    <p:extLst>
      <p:ext uri="{BB962C8B-B14F-4D97-AF65-F5344CB8AC3E}">
        <p14:creationId xmlns:p14="http://schemas.microsoft.com/office/powerpoint/2010/main" val="328014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AD7B-13B4-484B-9EE4-DE3C8E941393}"/>
              </a:ext>
            </a:extLst>
          </p:cNvPr>
          <p:cNvSpPr>
            <a:spLocks noGrp="1"/>
          </p:cNvSpPr>
          <p:nvPr>
            <p:ph type="title"/>
          </p:nvPr>
        </p:nvSpPr>
        <p:spPr/>
        <p:txBody>
          <a:bodyPr/>
          <a:lstStyle/>
          <a:p>
            <a:pPr algn="ctr"/>
            <a:r>
              <a:rPr lang="en-US" dirty="0">
                <a:solidFill>
                  <a:schemeClr val="bg2">
                    <a:lumMod val="50000"/>
                  </a:schemeClr>
                </a:solidFill>
              </a:rPr>
              <a:t>PRIDE – BLUE TICKETS</a:t>
            </a:r>
          </a:p>
        </p:txBody>
      </p:sp>
      <p:sp>
        <p:nvSpPr>
          <p:cNvPr id="3" name="Content Placeholder 2">
            <a:extLst>
              <a:ext uri="{FF2B5EF4-FFF2-40B4-BE49-F238E27FC236}">
                <a16:creationId xmlns:a16="http://schemas.microsoft.com/office/drawing/2014/main" id="{9BFF49D1-B8E6-2E4B-B55B-45BED4ABEF6B}"/>
              </a:ext>
            </a:extLst>
          </p:cNvPr>
          <p:cNvSpPr>
            <a:spLocks noGrp="1"/>
          </p:cNvSpPr>
          <p:nvPr>
            <p:ph idx="1"/>
          </p:nvPr>
        </p:nvSpPr>
        <p:spPr/>
        <p:txBody>
          <a:bodyPr/>
          <a:lstStyle/>
          <a:p>
            <a:r>
              <a:rPr lang="en-US" sz="2400" dirty="0">
                <a:solidFill>
                  <a:schemeClr val="bg2">
                    <a:lumMod val="50000"/>
                  </a:schemeClr>
                </a:solidFill>
              </a:rPr>
              <a:t>PBIS STORE</a:t>
            </a:r>
          </a:p>
          <a:p>
            <a:r>
              <a:rPr lang="en-US" sz="2400" dirty="0">
                <a:solidFill>
                  <a:schemeClr val="bg2">
                    <a:lumMod val="50000"/>
                  </a:schemeClr>
                </a:solidFill>
              </a:rPr>
              <a:t>(POSITIVE BEHAVIOR INCENTIVE SYSTEM)</a:t>
            </a:r>
          </a:p>
          <a:p>
            <a:r>
              <a:rPr lang="en-US" sz="2400" dirty="0">
                <a:solidFill>
                  <a:schemeClr val="bg2">
                    <a:lumMod val="50000"/>
                  </a:schemeClr>
                </a:solidFill>
              </a:rPr>
              <a:t>STUDENTS THAT ARE CAUGHT POSSESSING GOOD PIRATE BEHAVIOR WILL BE AWARDED BLUE TICKETS.</a:t>
            </a:r>
          </a:p>
          <a:p>
            <a:r>
              <a:rPr lang="en-US" sz="2400" dirty="0">
                <a:solidFill>
                  <a:schemeClr val="bg2">
                    <a:lumMod val="50000"/>
                  </a:schemeClr>
                </a:solidFill>
              </a:rPr>
              <a:t>AT THE END OF THE MONTH THEY CAN TRADE THEIR TICKETS IN TO THE PBIS STORE FOR MERCHANDISE. </a:t>
            </a:r>
          </a:p>
          <a:p>
            <a:endParaRPr lang="en-US" dirty="0"/>
          </a:p>
        </p:txBody>
      </p:sp>
    </p:spTree>
    <p:extLst>
      <p:ext uri="{BB962C8B-B14F-4D97-AF65-F5344CB8AC3E}">
        <p14:creationId xmlns:p14="http://schemas.microsoft.com/office/powerpoint/2010/main" val="394501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E2BE-0F90-3F40-9151-C3DDF3FC3CD2}"/>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Google Classroom</a:t>
            </a:r>
          </a:p>
        </p:txBody>
      </p:sp>
      <p:sp>
        <p:nvSpPr>
          <p:cNvPr id="3" name="Content Placeholder 2">
            <a:extLst>
              <a:ext uri="{FF2B5EF4-FFF2-40B4-BE49-F238E27FC236}">
                <a16:creationId xmlns:a16="http://schemas.microsoft.com/office/drawing/2014/main" id="{2AFE06C3-F5B5-AF4D-AA53-658672065DB4}"/>
              </a:ext>
            </a:extLst>
          </p:cNvPr>
          <p:cNvSpPr>
            <a:spLocks noGrp="1"/>
          </p:cNvSpPr>
          <p:nvPr>
            <p:ph idx="1"/>
          </p:nvPr>
        </p:nvSpPr>
        <p:spPr>
          <a:xfrm>
            <a:off x="677334" y="1424067"/>
            <a:ext cx="8596668" cy="4617296"/>
          </a:xfrm>
        </p:spPr>
        <p:txBody>
          <a:bodyPr>
            <a:normAutofit/>
          </a:bodyPr>
          <a:lstStyle/>
          <a:p>
            <a:r>
              <a:rPr lang="en-US" sz="2800" dirty="0">
                <a:solidFill>
                  <a:schemeClr val="bg2">
                    <a:lumMod val="50000"/>
                  </a:schemeClr>
                </a:solidFill>
              </a:rPr>
              <a:t>Students will be learning how to use Google Classroom while at school. In case we have to use the virtual model for school at any point during the school year, students will be familiar with using this learning system. </a:t>
            </a:r>
          </a:p>
        </p:txBody>
      </p:sp>
    </p:spTree>
    <p:extLst>
      <p:ext uri="{BB962C8B-B14F-4D97-AF65-F5344CB8AC3E}">
        <p14:creationId xmlns:p14="http://schemas.microsoft.com/office/powerpoint/2010/main" val="510325503"/>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{9EDC4E73-A125-554D-8699-849A516C0BE5}tf10001060</Template>
  <TotalTime>273</TotalTime>
  <Words>691</Words>
  <Application>Microsoft Macintosh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Arabic Typesetting</vt:lpstr>
      <vt:lpstr>Arial</vt:lpstr>
      <vt:lpstr>Trebuchet MS</vt:lpstr>
      <vt:lpstr>Wingdings 3</vt:lpstr>
      <vt:lpstr>Facet</vt:lpstr>
      <vt:lpstr>Mrs. Sullivan’s  Open House 2021 - 2022</vt:lpstr>
      <vt:lpstr>Reminders</vt:lpstr>
      <vt:lpstr>Transportation Text Alerts</vt:lpstr>
      <vt:lpstr>Arrivals/Dismissals</vt:lpstr>
      <vt:lpstr>Lunch Reminders</vt:lpstr>
      <vt:lpstr>Healthy Pirates at School</vt:lpstr>
      <vt:lpstr>Communication</vt:lpstr>
      <vt:lpstr>PRIDE – BLUE TICKETS</vt:lpstr>
      <vt:lpstr>Google Classroom</vt:lpstr>
      <vt:lpstr>Thank you</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House 2021 - 2022</dc:title>
  <dc:creator>Bailey, Laurin</dc:creator>
  <cp:lastModifiedBy>Sullivan, Alesia</cp:lastModifiedBy>
  <cp:revision>10</cp:revision>
  <dcterms:created xsi:type="dcterms:W3CDTF">2021-08-19T16:27:24Z</dcterms:created>
  <dcterms:modified xsi:type="dcterms:W3CDTF">2021-08-24T18:11:45Z</dcterms:modified>
</cp:coreProperties>
</file>