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12" r:id="rId2"/>
    <p:sldId id="313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84" d="100"/>
          <a:sy n="84" d="100"/>
        </p:scale>
        <p:origin x="3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6CBA8-40CD-2547-9EDF-BA6E365ED6B5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ECB9-C846-6249-9038-10720D7F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40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9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0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3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6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C4B1-71B8-F446-9F32-72DAB01B33CE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2FC6-F3A4-1F4F-8FCB-003D924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722E5B-2E69-6057-6750-110C373D237D}"/>
              </a:ext>
            </a:extLst>
          </p:cNvPr>
          <p:cNvSpPr txBox="1"/>
          <p:nvPr/>
        </p:nvSpPr>
        <p:spPr>
          <a:xfrm>
            <a:off x="3579699" y="1424265"/>
            <a:ext cx="3987931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39" tIns="45720" rIns="91439" bIns="45720" rtlCol="0" anchor="t">
            <a:spAutoFit/>
          </a:bodyPr>
          <a:lstStyle/>
          <a:p>
            <a:pPr algn="ctr"/>
            <a:r>
              <a:rPr lang="en-US" sz="1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Homework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Monday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ELA: ELA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Math: Study math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Spelling: Tic-Tac-Toe spelling sheet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ELA: ELA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Math: Study Math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Spelling: Tic-Tac-Toe spelling sheet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HELLOSTARBUCKS" panose="02000603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Math: Study math facts </a:t>
            </a:r>
          </a:p>
          <a:p>
            <a:pPr algn="ct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ELA: ELA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LLOSTARBUCKS" panose="02000603000000000000" pitchFamily="2" charset="0"/>
                <a:cs typeface="Times New Roman" panose="02020603050405020304" pitchFamily="18" charset="0"/>
              </a:rPr>
              <a:t>Math: Study math facts </a:t>
            </a:r>
          </a:p>
          <a:p>
            <a:pPr algn="ctr"/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HELLOSTARBUCKS" panose="02000603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57440B-E7A3-77E8-7F0C-A230E519F022}"/>
              </a:ext>
            </a:extLst>
          </p:cNvPr>
          <p:cNvSpPr/>
          <p:nvPr/>
        </p:nvSpPr>
        <p:spPr>
          <a:xfrm>
            <a:off x="874944" y="798392"/>
            <a:ext cx="2294088" cy="646203"/>
          </a:xfrm>
          <a:prstGeom prst="rect">
            <a:avLst/>
          </a:prstGeom>
          <a:noFill/>
        </p:spPr>
        <p:txBody>
          <a:bodyPr wrap="none" lIns="91439" tIns="45720" rIns="91439" bIns="45720">
            <a:spAutoFit/>
          </a:bodyPr>
          <a:lstStyle/>
          <a:p>
            <a:pPr algn="ctr"/>
            <a:r>
              <a:rPr lang="en-US" sz="3599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  <a:cs typeface="Cupcakia" pitchFamily="2" charset="-128"/>
              </a:rPr>
              <a:t>Newsletter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255D63-B703-39BD-8F68-18E97C886FBC}"/>
              </a:ext>
            </a:extLst>
          </p:cNvPr>
          <p:cNvSpPr txBox="1"/>
          <p:nvPr/>
        </p:nvSpPr>
        <p:spPr>
          <a:xfrm>
            <a:off x="4556777" y="164290"/>
            <a:ext cx="2728481" cy="584775"/>
          </a:xfrm>
          <a:prstGeom prst="rect">
            <a:avLst/>
          </a:prstGeom>
          <a:noFill/>
        </p:spPr>
        <p:txBody>
          <a:bodyPr wrap="square" lIns="91439" tIns="45720" rIns="91439" bIns="45720" rtlCol="0" anchor="t">
            <a:spAutoFit/>
          </a:bodyPr>
          <a:lstStyle/>
          <a:p>
            <a:pPr algn="r"/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/>
                <a:ea typeface="HELLOSTARBUCKS" panose="02000603000000000000" pitchFamily="2" charset="0"/>
              </a:rPr>
              <a:t>May 1-5, 2023</a:t>
            </a:r>
          </a:p>
          <a:p>
            <a:pPr algn="r"/>
            <a:endParaRPr lang="en-US" sz="1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ea typeface="HELLOSTARBUCKS" panose="02000603000000000000" pitchFamily="2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62C43C6-0A6A-2200-4D45-81CE9E4BDA7F}"/>
              </a:ext>
            </a:extLst>
          </p:cNvPr>
          <p:cNvSpPr/>
          <p:nvPr/>
        </p:nvSpPr>
        <p:spPr>
          <a:xfrm>
            <a:off x="210153" y="-9558"/>
            <a:ext cx="5324439" cy="1200329"/>
          </a:xfrm>
          <a:prstGeom prst="rect">
            <a:avLst/>
          </a:prstGeom>
          <a:noFill/>
        </p:spPr>
        <p:txBody>
          <a:bodyPr wrap="square" lIns="91439" tIns="45720" rIns="91439" bIns="45720">
            <a:spAutoFit/>
          </a:bodyPr>
          <a:lstStyle/>
          <a:p>
            <a:pPr algn="ctr"/>
            <a:r>
              <a:rPr lang="en-US" sz="7200" b="1">
                <a:ln w="3175"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  <a:cs typeface="Cupcakia" pitchFamily="2" charset="-128"/>
              </a:rPr>
              <a:t>First Grade</a:t>
            </a:r>
          </a:p>
        </p:txBody>
      </p:sp>
      <p:pic>
        <p:nvPicPr>
          <p:cNvPr id="6" name="Graphic 5" descr="Snake">
            <a:extLst>
              <a:ext uri="{FF2B5EF4-FFF2-40B4-BE49-F238E27FC236}">
                <a16:creationId xmlns:a16="http://schemas.microsoft.com/office/drawing/2014/main" id="{38EAAA5E-A270-5EC4-9B48-4B5FA8457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7935">
            <a:off x="366715" y="1014418"/>
            <a:ext cx="494679" cy="4946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E05A5-140C-920E-83D0-7A7D7981BDA1}"/>
              </a:ext>
            </a:extLst>
          </p:cNvPr>
          <p:cNvSpPr txBox="1"/>
          <p:nvPr/>
        </p:nvSpPr>
        <p:spPr>
          <a:xfrm>
            <a:off x="138662" y="1443599"/>
            <a:ext cx="3162299" cy="631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Events</a:t>
            </a:r>
          </a:p>
          <a:p>
            <a:pPr algn="ctr"/>
            <a:endParaRPr lang="en-US" sz="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HELLODOODLEPRINT" panose="02000603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DB386AA-61B2-4BE7-F33B-7637575007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8160903"/>
            <a:ext cx="7772401" cy="9993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A79FFEC-B507-58DB-2F13-4360B37FC4C8}"/>
              </a:ext>
            </a:extLst>
          </p:cNvPr>
          <p:cNvSpPr txBox="1"/>
          <p:nvPr/>
        </p:nvSpPr>
        <p:spPr>
          <a:xfrm>
            <a:off x="3743340" y="6438805"/>
            <a:ext cx="3582490" cy="7677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401" b="1" dirty="0">
              <a:latin typeface="Century Gothic" panose="020B0502020202020204" pitchFamily="34" charset="0"/>
            </a:endParaRPr>
          </a:p>
          <a:p>
            <a:r>
              <a:rPr lang="en-US" sz="1401" dirty="0">
                <a:latin typeface="Century Gothic" panose="020B0502020202020204" pitchFamily="34" charset="0"/>
              </a:rPr>
              <a:t> </a:t>
            </a:r>
          </a:p>
          <a:p>
            <a:pPr marL="285741" indent="-285741">
              <a:buFont typeface="Arial" panose="020B0604020202020204" pitchFamily="34" charset="0"/>
              <a:buChar char="•"/>
            </a:pPr>
            <a:endParaRPr lang="en-US" sz="1401" dirty="0">
              <a:latin typeface="Century Gothic" panose="020B0502020202020204" pitchFamily="34" charset="0"/>
            </a:endParaRPr>
          </a:p>
          <a:p>
            <a:endParaRPr lang="en-US" sz="1401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B1F991-F568-0AE5-0981-044B7723EF0F}"/>
              </a:ext>
            </a:extLst>
          </p:cNvPr>
          <p:cNvSpPr txBox="1"/>
          <p:nvPr/>
        </p:nvSpPr>
        <p:spPr>
          <a:xfrm>
            <a:off x="5156290" y="5733377"/>
            <a:ext cx="2164017" cy="1354858"/>
          </a:xfrm>
          <a:prstGeom prst="rect">
            <a:avLst/>
          </a:pr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39" tIns="45720" rIns="91439" bIns="45720" rtlCol="0" anchor="t">
            <a:spAutoFit/>
          </a:bodyPr>
          <a:lstStyle/>
          <a:p>
            <a:pPr algn="ctr"/>
            <a:r>
              <a:rPr lang="en-US" sz="200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Weekly Assessments</a:t>
            </a:r>
            <a:endParaRPr lang="en-US" sz="140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DOODLEPRINT" panose="02000603000000000000" pitchFamily="2" charset="0"/>
              <a:ea typeface="HELLODOODLEPRINT" panose="02000603000000000000" pitchFamily="2" charset="0"/>
            </a:endParaRPr>
          </a:p>
          <a:p>
            <a:pPr algn="ctr"/>
            <a:r>
              <a:rPr lang="en-US" sz="1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Spelling Test</a:t>
            </a:r>
          </a:p>
          <a:p>
            <a:pPr algn="ctr"/>
            <a:r>
              <a:rPr lang="en-US" sz="1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Module 10 test</a:t>
            </a:r>
          </a:p>
          <a:p>
            <a:pPr algn="ctr"/>
            <a:r>
              <a:rPr lang="en-US" sz="14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DOODLEPRINT" panose="02000603000000000000" pitchFamily="2" charset="0"/>
                <a:ea typeface="HELLODOODLEPRINT" panose="02000603000000000000" pitchFamily="2" charset="0"/>
              </a:rPr>
              <a:t>Fact Test</a:t>
            </a:r>
          </a:p>
        </p:txBody>
      </p:sp>
      <p:pic>
        <p:nvPicPr>
          <p:cNvPr id="13" name="Graphic 12" descr="Tiger">
            <a:extLst>
              <a:ext uri="{FF2B5EF4-FFF2-40B4-BE49-F238E27FC236}">
                <a16:creationId xmlns:a16="http://schemas.microsoft.com/office/drawing/2014/main" id="{6948FE60-F763-D764-3ADF-A4DCA4D3D1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63818" y="554594"/>
            <a:ext cx="914401" cy="914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41FE0-F3F5-660C-D237-8ECB1970D027}"/>
              </a:ext>
            </a:extLst>
          </p:cNvPr>
          <p:cNvSpPr txBox="1"/>
          <p:nvPr/>
        </p:nvSpPr>
        <p:spPr>
          <a:xfrm>
            <a:off x="3576723" y="5483098"/>
            <a:ext cx="15795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39" tIns="45720" rIns="91439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15013792-8FBA-21AD-7BCF-68FF36DB8E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992" y="5711314"/>
            <a:ext cx="1746121" cy="1798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E0951-A46D-C86B-EE6B-424B7430221E}"/>
              </a:ext>
            </a:extLst>
          </p:cNvPr>
          <p:cNvSpPr txBox="1"/>
          <p:nvPr/>
        </p:nvSpPr>
        <p:spPr>
          <a:xfrm>
            <a:off x="138662" y="4271847"/>
            <a:ext cx="3157153" cy="101604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Weekly Math Skills</a:t>
            </a:r>
          </a:p>
          <a:p>
            <a:pPr algn="ctr"/>
            <a:r>
              <a:rPr lang="en-US" sz="20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Understand Length 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F58A8-98C4-ABBF-C8A0-BBDA9CB8747E}"/>
              </a:ext>
            </a:extLst>
          </p:cNvPr>
          <p:cNvSpPr txBox="1"/>
          <p:nvPr/>
        </p:nvSpPr>
        <p:spPr>
          <a:xfrm>
            <a:off x="142037" y="2611912"/>
            <a:ext cx="3162299" cy="1262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91439" tIns="45720" rIns="91439" bIns="45720" rtlCol="0" anchor="t">
            <a:spAutoFit/>
          </a:bodyPr>
          <a:lstStyle/>
          <a:p>
            <a:pPr algn="ctr"/>
            <a:r>
              <a:rPr lang="en-US" sz="200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/>
                <a:ea typeface="HELLOSTARBUCKS" panose="02000603000000000000" pitchFamily="2" charset="0"/>
              </a:rPr>
              <a:t>Reminders </a:t>
            </a:r>
            <a:endParaRPr lang="en-US" sz="15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HELLODOODLEPRINT" panose="02000603000000000000" pitchFamily="2" charset="0"/>
            </a:endParaRP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1" dirty="0">
                <a:latin typeface="Century Gothic"/>
                <a:ea typeface="HELLOBASIC" panose="02000603000000000000" pitchFamily="2" charset="0"/>
              </a:rPr>
              <a:t> Check binder daily and sign behavior chart. </a:t>
            </a:r>
            <a:endParaRPr lang="en-US" sz="1401" dirty="0">
              <a:latin typeface="Century Gothic" panose="020B0502020202020204" pitchFamily="34" charset="0"/>
              <a:ea typeface="HELLOBASIC" panose="02000603000000000000" pitchFamily="2" charset="0"/>
            </a:endParaRPr>
          </a:p>
          <a:p>
            <a:pPr marL="285741" indent="-285741">
              <a:buFont typeface="Arial" panose="020B0604020202020204" pitchFamily="34" charset="0"/>
              <a:buChar char="•"/>
            </a:pPr>
            <a:r>
              <a:rPr lang="en-US" sz="1401" dirty="0">
                <a:latin typeface="Century Gothic"/>
                <a:ea typeface="HELLOBASIC" panose="02000603000000000000" pitchFamily="2" charset="0"/>
              </a:rPr>
              <a:t>Send a snack and a water bottle daily.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1260E-5205-7DE4-C90E-2E5B4D6D84EA}"/>
              </a:ext>
            </a:extLst>
          </p:cNvPr>
          <p:cNvSpPr txBox="1"/>
          <p:nvPr/>
        </p:nvSpPr>
        <p:spPr>
          <a:xfrm>
            <a:off x="142037" y="5484569"/>
            <a:ext cx="3162299" cy="9542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241321503">
                  <a:custGeom>
                    <a:avLst/>
                    <a:gdLst>
                      <a:gd name="connsiteX0" fmla="*/ 0 w 3369733"/>
                      <a:gd name="connsiteY0" fmla="*/ 0 h 1015663"/>
                      <a:gd name="connsiteX1" fmla="*/ 561622 w 3369733"/>
                      <a:gd name="connsiteY1" fmla="*/ 0 h 1015663"/>
                      <a:gd name="connsiteX2" fmla="*/ 1022152 w 3369733"/>
                      <a:gd name="connsiteY2" fmla="*/ 0 h 1015663"/>
                      <a:gd name="connsiteX3" fmla="*/ 1583775 w 3369733"/>
                      <a:gd name="connsiteY3" fmla="*/ 0 h 1015663"/>
                      <a:gd name="connsiteX4" fmla="*/ 2078002 w 3369733"/>
                      <a:gd name="connsiteY4" fmla="*/ 0 h 1015663"/>
                      <a:gd name="connsiteX5" fmla="*/ 2639624 w 3369733"/>
                      <a:gd name="connsiteY5" fmla="*/ 0 h 1015663"/>
                      <a:gd name="connsiteX6" fmla="*/ 3369733 w 3369733"/>
                      <a:gd name="connsiteY6" fmla="*/ 0 h 1015663"/>
                      <a:gd name="connsiteX7" fmla="*/ 3369733 w 3369733"/>
                      <a:gd name="connsiteY7" fmla="*/ 507832 h 1015663"/>
                      <a:gd name="connsiteX8" fmla="*/ 3369733 w 3369733"/>
                      <a:gd name="connsiteY8" fmla="*/ 1015663 h 1015663"/>
                      <a:gd name="connsiteX9" fmla="*/ 2740716 w 3369733"/>
                      <a:gd name="connsiteY9" fmla="*/ 1015663 h 1015663"/>
                      <a:gd name="connsiteX10" fmla="*/ 2212791 w 3369733"/>
                      <a:gd name="connsiteY10" fmla="*/ 1015663 h 1015663"/>
                      <a:gd name="connsiteX11" fmla="*/ 1684867 w 3369733"/>
                      <a:gd name="connsiteY11" fmla="*/ 1015663 h 1015663"/>
                      <a:gd name="connsiteX12" fmla="*/ 1224336 w 3369733"/>
                      <a:gd name="connsiteY12" fmla="*/ 1015663 h 1015663"/>
                      <a:gd name="connsiteX13" fmla="*/ 696411 w 3369733"/>
                      <a:gd name="connsiteY13" fmla="*/ 1015663 h 1015663"/>
                      <a:gd name="connsiteX14" fmla="*/ 0 w 3369733"/>
                      <a:gd name="connsiteY14" fmla="*/ 1015663 h 1015663"/>
                      <a:gd name="connsiteX15" fmla="*/ 0 w 3369733"/>
                      <a:gd name="connsiteY15" fmla="*/ 538301 h 1015663"/>
                      <a:gd name="connsiteX16" fmla="*/ 0 w 3369733"/>
                      <a:gd name="connsiteY16" fmla="*/ 0 h 1015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369733" h="1015663" extrusionOk="0">
                        <a:moveTo>
                          <a:pt x="0" y="0"/>
                        </a:moveTo>
                        <a:cubicBezTo>
                          <a:pt x="164552" y="-44804"/>
                          <a:pt x="294648" y="12172"/>
                          <a:pt x="561622" y="0"/>
                        </a:cubicBezTo>
                        <a:cubicBezTo>
                          <a:pt x="828596" y="-12172"/>
                          <a:pt x="796459" y="22562"/>
                          <a:pt x="1022152" y="0"/>
                        </a:cubicBezTo>
                        <a:cubicBezTo>
                          <a:pt x="1247845" y="-22562"/>
                          <a:pt x="1428093" y="14325"/>
                          <a:pt x="1583775" y="0"/>
                        </a:cubicBezTo>
                        <a:cubicBezTo>
                          <a:pt x="1739457" y="-14325"/>
                          <a:pt x="1867017" y="16978"/>
                          <a:pt x="2078002" y="0"/>
                        </a:cubicBezTo>
                        <a:cubicBezTo>
                          <a:pt x="2288987" y="-16978"/>
                          <a:pt x="2441631" y="28351"/>
                          <a:pt x="2639624" y="0"/>
                        </a:cubicBezTo>
                        <a:cubicBezTo>
                          <a:pt x="2837617" y="-28351"/>
                          <a:pt x="3082248" y="34308"/>
                          <a:pt x="3369733" y="0"/>
                        </a:cubicBezTo>
                        <a:cubicBezTo>
                          <a:pt x="3386414" y="106996"/>
                          <a:pt x="3355214" y="394774"/>
                          <a:pt x="3369733" y="507832"/>
                        </a:cubicBezTo>
                        <a:cubicBezTo>
                          <a:pt x="3384252" y="620890"/>
                          <a:pt x="3309495" y="788946"/>
                          <a:pt x="3369733" y="1015663"/>
                        </a:cubicBezTo>
                        <a:cubicBezTo>
                          <a:pt x="3231015" y="1032027"/>
                          <a:pt x="2890320" y="982921"/>
                          <a:pt x="2740716" y="1015663"/>
                        </a:cubicBezTo>
                        <a:cubicBezTo>
                          <a:pt x="2591112" y="1048405"/>
                          <a:pt x="2358329" y="982305"/>
                          <a:pt x="2212791" y="1015663"/>
                        </a:cubicBezTo>
                        <a:cubicBezTo>
                          <a:pt x="2067253" y="1049021"/>
                          <a:pt x="1919629" y="989593"/>
                          <a:pt x="1684867" y="1015663"/>
                        </a:cubicBezTo>
                        <a:cubicBezTo>
                          <a:pt x="1450105" y="1041733"/>
                          <a:pt x="1336261" y="963913"/>
                          <a:pt x="1224336" y="1015663"/>
                        </a:cubicBezTo>
                        <a:cubicBezTo>
                          <a:pt x="1112411" y="1067413"/>
                          <a:pt x="955841" y="976806"/>
                          <a:pt x="696411" y="1015663"/>
                        </a:cubicBezTo>
                        <a:cubicBezTo>
                          <a:pt x="436982" y="1054520"/>
                          <a:pt x="168463" y="938960"/>
                          <a:pt x="0" y="1015663"/>
                        </a:cubicBezTo>
                        <a:cubicBezTo>
                          <a:pt x="-19474" y="886336"/>
                          <a:pt x="28979" y="687917"/>
                          <a:pt x="0" y="538301"/>
                        </a:cubicBezTo>
                        <a:cubicBezTo>
                          <a:pt x="-28979" y="388685"/>
                          <a:pt x="53373" y="1617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STARBUCKS" panose="02000603000000000000" pitchFamily="2" charset="0"/>
                <a:ea typeface="HELLOSTARBUCKS" panose="02000603000000000000" pitchFamily="2" charset="0"/>
              </a:rPr>
              <a:t>Student of the Week</a:t>
            </a:r>
          </a:p>
          <a:p>
            <a:endParaRPr lang="en-US" dirty="0">
              <a:latin typeface="Century Gothic" panose="020B0502020202020204" pitchFamily="34" charset="0"/>
              <a:ea typeface="HELLOBASIC" panose="02000603000000000000" pitchFamily="2" charset="0"/>
            </a:endParaRPr>
          </a:p>
          <a:p>
            <a:endParaRPr lang="en-US" dirty="0">
              <a:latin typeface="Century Gothic" panose="020B0502020202020204" pitchFamily="34" charset="0"/>
              <a:ea typeface="HELLOBASIC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1272802" y="637054"/>
            <a:ext cx="3806842" cy="643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88736" tIns="88736" rIns="88736" bIns="88736" rtlCol="0" anchor="b" anchorCtr="0">
            <a:noAutofit/>
          </a:bodyPr>
          <a:lstStyle/>
          <a:p>
            <a:pPr>
              <a:spcBef>
                <a:spcPts val="1165"/>
              </a:spcBef>
              <a:buSzPts val="1100"/>
            </a:pPr>
            <a:r>
              <a:rPr lang="en" sz="308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  <a:t>HMH Module 10 Week 3: </a:t>
            </a:r>
            <a:br>
              <a:rPr lang="en" sz="264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</a:br>
            <a:r>
              <a:rPr lang="en" sz="2640" dirty="0">
                <a:latin typeface="Oswald"/>
                <a:ea typeface="HELLOALI" panose="02000603000000000000" pitchFamily="2" charset="0"/>
                <a:cs typeface="Oswald"/>
                <a:sym typeface="Oswald"/>
              </a:rPr>
              <a:t>Dare to Dream</a:t>
            </a:r>
            <a:endParaRPr sz="2200" dirty="0">
              <a:latin typeface="HELLOCHUNKY" panose="02000603000000000000" pitchFamily="2" charset="0"/>
              <a:ea typeface="HELLOCHUNKY" panose="02000603000000000000" pitchFamily="2" charset="0"/>
              <a:cs typeface="Oswald"/>
              <a:sym typeface="Oswald"/>
            </a:endParaRPr>
          </a:p>
        </p:txBody>
      </p:sp>
      <p:graphicFrame>
        <p:nvGraphicFramePr>
          <p:cNvPr id="79" name="Google Shape;79;p2"/>
          <p:cNvGraphicFramePr/>
          <p:nvPr>
            <p:extLst>
              <p:ext uri="{D42A27DB-BD31-4B8C-83A1-F6EECF244321}">
                <p14:modId xmlns:p14="http://schemas.microsoft.com/office/powerpoint/2010/main" val="2710138596"/>
              </p:ext>
            </p:extLst>
          </p:nvPr>
        </p:nvGraphicFramePr>
        <p:xfrm>
          <a:off x="331955" y="2542794"/>
          <a:ext cx="2174313" cy="114025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9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PHONICS </a:t>
                      </a:r>
                      <a:endParaRPr sz="15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32">
                <a:tc rowSpan="2"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West Virginia Phonics: -or</a:t>
                      </a:r>
                      <a:endParaRPr lang="en" sz="1400" b="0" u="none" strike="noStrike" cap="none" dirty="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Heggerty: </a:t>
                      </a:r>
                      <a:r>
                        <a:rPr lang="en" sz="1400" b="0" u="none" strike="noStrike" cap="none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Week 33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98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Google Shape;80;p2"/>
          <p:cNvGraphicFramePr/>
          <p:nvPr>
            <p:extLst>
              <p:ext uri="{D42A27DB-BD31-4B8C-83A1-F6EECF244321}">
                <p14:modId xmlns:p14="http://schemas.microsoft.com/office/powerpoint/2010/main" val="3456285278"/>
              </p:ext>
            </p:extLst>
          </p:nvPr>
        </p:nvGraphicFramePr>
        <p:xfrm>
          <a:off x="299815" y="1373885"/>
          <a:ext cx="7108517" cy="8939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16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ESSENTIAL QUESTION</a:t>
                      </a:r>
                      <a:endParaRPr sz="15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90">
                <a:tc rowSpan="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KG Something to Believe In" panose="02000000000000000000" pitchFamily="2" charset="77"/>
                          <a:ea typeface="HELLOKINDERGARTEN" panose="02000603000000000000" pitchFamily="2" charset="0"/>
                          <a:cs typeface="Comfortaa"/>
                          <a:sym typeface="Comfortaa"/>
                        </a:rPr>
                        <a:t>How can thinking in new ways help solve problems?</a:t>
                      </a:r>
                      <a:endParaRPr sz="1800" u="none" strike="noStrike" cap="none" dirty="0">
                        <a:latin typeface="KG Something to Believe In" panose="02000000000000000000" pitchFamily="2" charset="77"/>
                        <a:ea typeface="HELLOKINDERGARTEN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9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9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99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Google Shape;81;p2"/>
          <p:cNvGraphicFramePr/>
          <p:nvPr>
            <p:extLst>
              <p:ext uri="{D42A27DB-BD31-4B8C-83A1-F6EECF244321}">
                <p14:modId xmlns:p14="http://schemas.microsoft.com/office/powerpoint/2010/main" val="3022127101"/>
              </p:ext>
            </p:extLst>
          </p:nvPr>
        </p:nvGraphicFramePr>
        <p:xfrm>
          <a:off x="331943" y="3962859"/>
          <a:ext cx="2174311" cy="133102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7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79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SIGHT WORDS </a:t>
                      </a:r>
                      <a:endParaRPr sz="1500" b="1" u="none" strike="noStrike" cap="none" dirty="0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5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before, or, for, more, must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2" name="Google Shape;82;p2"/>
          <p:cNvGraphicFramePr/>
          <p:nvPr>
            <p:extLst>
              <p:ext uri="{D42A27DB-BD31-4B8C-83A1-F6EECF244321}">
                <p14:modId xmlns:p14="http://schemas.microsoft.com/office/powerpoint/2010/main" val="2163366154"/>
              </p:ext>
            </p:extLst>
          </p:nvPr>
        </p:nvGraphicFramePr>
        <p:xfrm>
          <a:off x="2610301" y="3703578"/>
          <a:ext cx="4779911" cy="153617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79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85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VOCABULARY</a:t>
                      </a:r>
                      <a:endParaRPr sz="1500" b="1" u="none" strike="noStrike" cap="none" dirty="0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64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BIG IDEA WORDS: amuse, entertain, literature</a:t>
                      </a:r>
                      <a:endParaRPr lang="en" sz="1100" b="0" u="none" strike="noStrike" cap="none" dirty="0">
                        <a:solidFill>
                          <a:schemeClr val="dk1"/>
                        </a:solidFill>
                        <a:latin typeface="KG Red Hands" panose="02000505000000020004" pitchFamily="2" charset="0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dk1"/>
                          </a:solidFill>
                          <a:latin typeface="KG Red Hands" panose="02000505000000020004" pitchFamily="2" charset="0"/>
                          <a:ea typeface="Comfortaa"/>
                          <a:cs typeface="Comfortaa"/>
                          <a:sym typeface="Comfortaa"/>
                        </a:rPr>
                        <a:t>POWER WORDS: altitude, bounds, build, cab, dream, golden, instant, instructor, neat, scraps, usually</a:t>
                      </a: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 b="1" i="0" u="none" strike="noStrike" kern="1200" cap="none" dirty="0">
                          <a:solidFill>
                            <a:schemeClr val="dk1"/>
                          </a:solidFill>
                          <a:effectLst/>
                          <a:latin typeface="Comfortaa"/>
                          <a:ea typeface="+mn-ea"/>
                          <a:cs typeface="+mn-cs"/>
                          <a:sym typeface="Comfortaa"/>
                        </a:rPr>
                        <a:t>HIGH</a:t>
                      </a:r>
                      <a:r>
                        <a:rPr lang="en-US" sz="1100" b="1" u="none" strike="noStrike" cap="none" dirty="0">
                          <a:solidFill>
                            <a:schemeClr val="dk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 FREQUENCY WORDS: bear, color, happy, money, music, second, sound, without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" name="Google Shape;83;p2"/>
          <p:cNvGraphicFramePr/>
          <p:nvPr>
            <p:extLst>
              <p:ext uri="{D42A27DB-BD31-4B8C-83A1-F6EECF244321}">
                <p14:modId xmlns:p14="http://schemas.microsoft.com/office/powerpoint/2010/main" val="901036122"/>
              </p:ext>
            </p:extLst>
          </p:nvPr>
        </p:nvGraphicFramePr>
        <p:xfrm>
          <a:off x="2610301" y="2429986"/>
          <a:ext cx="4712237" cy="12002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5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5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READING</a:t>
                      </a:r>
                      <a:endParaRPr sz="1500" b="1" u="none" strike="noStrike" cap="none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1200" u="none" strike="noStrike" cap="none" dirty="0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Central Idea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1200" u="none" strike="noStrike" cap="none" dirty="0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Making Connections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r>
                        <a:rPr lang="en-US" sz="1200" u="none" strike="noStrike" cap="none" dirty="0">
                          <a:latin typeface="HELLOBASIC" panose="02000603000000000000" pitchFamily="2" charset="0"/>
                          <a:ea typeface="HELLOBASIC" panose="02000603000000000000" pitchFamily="2" charset="0"/>
                          <a:sym typeface="Comfortaa"/>
                        </a:rPr>
                        <a:t>Characters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Char char="★"/>
                      </a:pPr>
                      <a:endParaRPr lang="en-US" sz="1200" u="none" strike="noStrike" cap="none" dirty="0">
                        <a:latin typeface="HELLOBASIC" panose="02000603000000000000" pitchFamily="2" charset="0"/>
                        <a:ea typeface="HELLOBASIC" panose="02000603000000000000" pitchFamily="2" charset="0"/>
                        <a:sym typeface="Comfortaa"/>
                      </a:endParaRPr>
                    </a:p>
                  </a:txBody>
                  <a:tcPr marL="88736" marR="88736" marT="88736" marB="88736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4" name="Google Shape;84;p2"/>
          <p:cNvGraphicFramePr/>
          <p:nvPr>
            <p:extLst>
              <p:ext uri="{D42A27DB-BD31-4B8C-83A1-F6EECF244321}">
                <p14:modId xmlns:p14="http://schemas.microsoft.com/office/powerpoint/2010/main" val="2225047226"/>
              </p:ext>
            </p:extLst>
          </p:nvPr>
        </p:nvGraphicFramePr>
        <p:xfrm>
          <a:off x="331943" y="5482261"/>
          <a:ext cx="2174313" cy="9384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>
                          <a:latin typeface="KG Second Chances Sketch" panose="02000000000000000000" pitchFamily="2" charset="77"/>
                          <a:ea typeface="HELLOETCHASKETCH" panose="02000603000000000000" pitchFamily="2" charset="0"/>
                          <a:cs typeface="Comfortaa"/>
                          <a:sym typeface="Comfortaa"/>
                        </a:rPr>
                        <a:t>FLUENCY</a:t>
                      </a:r>
                      <a:endParaRPr sz="1500" b="1" u="none" strike="noStrike" cap="none">
                        <a:latin typeface="KG Second Chances Sketch" panose="02000000000000000000" pitchFamily="2" charset="77"/>
                        <a:ea typeface="HELLOETCHASKETCH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85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HELLOBASIC" panose="02000603000000000000" pitchFamily="2" charset="0"/>
                          <a:ea typeface="HELLOBASIC" panose="02000603000000000000" pitchFamily="2" charset="0"/>
                          <a:cs typeface="Comfortaa"/>
                          <a:sym typeface="Comfortaa"/>
                        </a:rPr>
                        <a:t>Expression</a:t>
                      </a:r>
                      <a:endParaRPr sz="1800" u="none" strike="noStrike" cap="none" dirty="0">
                        <a:latin typeface="HELLOBASIC" panose="02000603000000000000" pitchFamily="2" charset="0"/>
                        <a:ea typeface="HELLOBASIC" panose="02000603000000000000" pitchFamily="2" charset="0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37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Google Shape;85;p2"/>
          <p:cNvGraphicFramePr/>
          <p:nvPr>
            <p:extLst>
              <p:ext uri="{D42A27DB-BD31-4B8C-83A1-F6EECF244321}">
                <p14:modId xmlns:p14="http://schemas.microsoft.com/office/powerpoint/2010/main" val="3159949897"/>
              </p:ext>
            </p:extLst>
          </p:nvPr>
        </p:nvGraphicFramePr>
        <p:xfrm>
          <a:off x="299815" y="6522976"/>
          <a:ext cx="2174313" cy="14145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WRITING</a:t>
                      </a:r>
                      <a:endParaRPr sz="1500" b="1" u="none" strike="noStrike" cap="none" dirty="0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85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HELLOBASIC" panose="02000603000000000000" pitchFamily="2" charset="0"/>
                          <a:ea typeface="HELLOBASIC" panose="02000603000000000000" pitchFamily="2" charset="0"/>
                          <a:cs typeface="Comfortaa"/>
                          <a:sym typeface="Comfortaa"/>
                        </a:rPr>
                        <a:t>Declarative/ Interrogative sentences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2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6" name="Google Shape;86;p2"/>
          <p:cNvGraphicFramePr/>
          <p:nvPr>
            <p:extLst>
              <p:ext uri="{D42A27DB-BD31-4B8C-83A1-F6EECF244321}">
                <p14:modId xmlns:p14="http://schemas.microsoft.com/office/powerpoint/2010/main" val="1854359405"/>
              </p:ext>
            </p:extLst>
          </p:nvPr>
        </p:nvGraphicFramePr>
        <p:xfrm>
          <a:off x="298083" y="8136573"/>
          <a:ext cx="2174313" cy="11373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1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/>
                          <a:ea typeface="Comfortaa"/>
                          <a:cs typeface="Comfortaa"/>
                          <a:sym typeface="Comfortaa"/>
                        </a:rPr>
                        <a:t>GRAMMAR</a:t>
                      </a:r>
                      <a:endParaRPr sz="1500" b="1" u="none" strike="noStrike" cap="none" dirty="0">
                        <a:latin typeface="KG Second Chances Sketch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85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HELLOBASIC"/>
                          <a:ea typeface="HELLOBASIC" panose="02000603000000000000" pitchFamily="2" charset="0"/>
                          <a:cs typeface="Comfortaa"/>
                        </a:rPr>
                        <a:t>Exclamatory Sentences/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HELLOBASIC"/>
                          <a:ea typeface="HELLOBASIC" panose="02000603000000000000" pitchFamily="2" charset="0"/>
                          <a:cs typeface="Comfortaa"/>
                        </a:rPr>
                        <a:t>Pronouns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77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7" name="Google Shape;87;p2"/>
          <p:cNvGraphicFramePr/>
          <p:nvPr>
            <p:extLst>
              <p:ext uri="{D42A27DB-BD31-4B8C-83A1-F6EECF244321}">
                <p14:modId xmlns:p14="http://schemas.microsoft.com/office/powerpoint/2010/main" val="3543712247"/>
              </p:ext>
            </p:extLst>
          </p:nvPr>
        </p:nvGraphicFramePr>
        <p:xfrm>
          <a:off x="2776964" y="5313068"/>
          <a:ext cx="4378909" cy="19666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63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674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SPELLING WORDS</a:t>
                      </a:r>
                      <a:endParaRPr sz="1500" b="1" u="none" strike="noStrike" cap="none" dirty="0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90"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porch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short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north</a:t>
                      </a: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shore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core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work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5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fork</a:t>
                      </a:r>
                    </a:p>
                  </a:txBody>
                  <a:tcPr marL="88736" marR="88736" marT="88736" marB="88736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9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score</a:t>
                      </a:r>
                    </a:p>
                    <a:p>
                      <a:pPr marL="457200" marR="0" lvl="0" indent="-3175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omfortaa"/>
                        <a:buAutoNum type="arabicPeriod" startAt="9"/>
                      </a:pPr>
                      <a:r>
                        <a:rPr lang="en-US" sz="1500" dirty="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horse</a:t>
                      </a:r>
                    </a:p>
                  </a:txBody>
                  <a:tcPr marL="88736" marR="88736" marT="88736" marB="88736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2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8" name="Google Shape;88;p2"/>
          <p:cNvGraphicFramePr/>
          <p:nvPr/>
        </p:nvGraphicFramePr>
        <p:xfrm>
          <a:off x="2592181" y="7346841"/>
          <a:ext cx="4798031" cy="4141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37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14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1500" b="1" u="none" strike="noStrike" cap="none" dirty="0">
                          <a:latin typeface="KG Second Chances Sketch" panose="02000000000000000000" pitchFamily="2" charset="77"/>
                          <a:ea typeface="Comfortaa"/>
                          <a:cs typeface="Comfortaa"/>
                          <a:sym typeface="Comfortaa"/>
                        </a:rPr>
                        <a:t>WEEKLY STORIES </a:t>
                      </a:r>
                      <a:endParaRPr sz="1500" b="1" u="none" strike="noStrike" cap="none" dirty="0">
                        <a:latin typeface="KG Second Chances Sketch" panose="02000000000000000000" pitchFamily="2" charset="77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88736" marR="88736" marT="88736" marB="88736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7C49783-6479-C542-805A-FE21A55FF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9817">
            <a:off x="-128216" y="457856"/>
            <a:ext cx="1848129" cy="8039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444A5-7D9F-4E40-8C57-BCEF99D5B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67" y="-19417"/>
            <a:ext cx="3052204" cy="2083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C0840-A44F-FA49-BFF9-16A1D343ED57}"/>
              </a:ext>
            </a:extLst>
          </p:cNvPr>
          <p:cNvSpPr/>
          <p:nvPr/>
        </p:nvSpPr>
        <p:spPr>
          <a:xfrm>
            <a:off x="4432219" y="450974"/>
            <a:ext cx="3771900" cy="9725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ts val="1400"/>
            </a:pPr>
            <a:r>
              <a:rPr lang="en-US" sz="1980" b="1" dirty="0">
                <a:latin typeface="KG Lego House" panose="02000503000000020004" pitchFamily="2" charset="77"/>
                <a:ea typeface="HELLOCHUNKY" panose="02000603000000000000" pitchFamily="2" charset="0"/>
              </a:rPr>
              <a:t>LEARNING</a:t>
            </a:r>
          </a:p>
          <a:p>
            <a:pPr algn="ctr">
              <a:buSzPts val="1400"/>
            </a:pPr>
            <a:r>
              <a:rPr lang="en-US" sz="1980" b="1" dirty="0">
                <a:latin typeface="KG Lego House" panose="02000503000000020004" pitchFamily="2" charset="77"/>
                <a:ea typeface="HELLOCHUNKY" panose="02000603000000000000" pitchFamily="2" charset="0"/>
              </a:rPr>
              <a:t> MINDSET</a:t>
            </a:r>
            <a:r>
              <a:rPr lang="en-US" sz="1760" b="1" dirty="0">
                <a:latin typeface="KG Lego House" panose="02000503000000020004" pitchFamily="2" charset="77"/>
                <a:ea typeface="HELLOCHUNKY" panose="02000603000000000000" pitchFamily="2" charset="0"/>
              </a:rPr>
              <a:t>:</a:t>
            </a:r>
          </a:p>
          <a:p>
            <a:pPr algn="ctr">
              <a:buSzPts val="1400"/>
            </a:pPr>
            <a:r>
              <a:rPr lang="en-US" sz="1760" b="1" dirty="0" err="1">
                <a:latin typeface="KG Lego House" panose="02000503000000020004" pitchFamily="2" charset="77"/>
                <a:ea typeface="HELLOCHUNKY" panose="02000603000000000000" pitchFamily="2" charset="0"/>
              </a:rPr>
              <a:t>Perserverance</a:t>
            </a:r>
            <a:r>
              <a:rPr lang="en-US" sz="1760" b="1" dirty="0">
                <a:latin typeface="KG Lego House" panose="02000503000000020004" pitchFamily="2" charset="77"/>
                <a:ea typeface="HELLOCHUNKY" panose="02000603000000000000" pitchFamily="2" charset="0"/>
              </a:rPr>
              <a:t> </a:t>
            </a:r>
          </a:p>
        </p:txBody>
      </p:sp>
      <p:sp>
        <p:nvSpPr>
          <p:cNvPr id="2" name="AutoShape 2" descr="This image in the Teacher's Guide also appears in another component in IntoReading where it is described in detail.">
            <a:extLst>
              <a:ext uri="{FF2B5EF4-FFF2-40B4-BE49-F238E27FC236}">
                <a16:creationId xmlns:a16="http://schemas.microsoft.com/office/drawing/2014/main" id="{55C8D472-E5FC-006C-864E-8DE90DC03E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129" y="4880326"/>
            <a:ext cx="335280" cy="3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584" tIns="50292" rIns="100584" bIns="50292" numCol="1" anchor="t" anchorCtr="0" compatLnSpc="1">
            <a:prstTxWarp prst="textNoShape">
              <a:avLst/>
            </a:prstTxWarp>
          </a:bodyPr>
          <a:lstStyle/>
          <a:p>
            <a:endParaRPr lang="en-US" sz="1980"/>
          </a:p>
        </p:txBody>
      </p:sp>
      <p:sp>
        <p:nvSpPr>
          <p:cNvPr id="3" name="AutoShape 2" descr="This image in the Teacher's Guide also appears in another component in IntoReading where it is described in detail.">
            <a:extLst>
              <a:ext uri="{FF2B5EF4-FFF2-40B4-BE49-F238E27FC236}">
                <a16:creationId xmlns:a16="http://schemas.microsoft.com/office/drawing/2014/main" id="{E6350C6F-A49B-B71D-16FA-DEB916B78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9" tIns="45720" rIns="91439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FCEA3-0C64-D095-6F0D-CAF425B27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287" y="7937548"/>
            <a:ext cx="1355445" cy="1387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231872-A63A-C5DF-7956-52B7D752B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695" y="7962759"/>
            <a:ext cx="1355445" cy="1380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1C2986-DC28-C0A9-AA6A-813F939DA2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568" y="7967239"/>
            <a:ext cx="1403970" cy="13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0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228</Words>
  <Application>Microsoft Macintosh PowerPoint</Application>
  <PresentationFormat>Custom</PresentationFormat>
  <Paragraphs>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Comfortaa</vt:lpstr>
      <vt:lpstr>HELLOBASIC</vt:lpstr>
      <vt:lpstr>HELLOCHUNKY</vt:lpstr>
      <vt:lpstr>HELLODOODLEPRINT</vt:lpstr>
      <vt:lpstr>HELLOSTARBUCKS</vt:lpstr>
      <vt:lpstr>KG Lego House</vt:lpstr>
      <vt:lpstr>KG Red Hands</vt:lpstr>
      <vt:lpstr>KG Second Chances Sketch</vt:lpstr>
      <vt:lpstr>KG Something to Believe In</vt:lpstr>
      <vt:lpstr>Oswald</vt:lpstr>
      <vt:lpstr>Times New Roman</vt:lpstr>
      <vt:lpstr>Office Theme</vt:lpstr>
      <vt:lpstr>PowerPoint Presentation</vt:lpstr>
      <vt:lpstr>HMH Module 10 Week 3:  Dare to Dream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Papisan, Sarah</dc:creator>
  <cp:lastModifiedBy>Mayfield, Adrian</cp:lastModifiedBy>
  <cp:revision>9</cp:revision>
  <cp:lastPrinted>2023-02-21T21:06:58Z</cp:lastPrinted>
  <dcterms:created xsi:type="dcterms:W3CDTF">2023-02-08T20:37:36Z</dcterms:created>
  <dcterms:modified xsi:type="dcterms:W3CDTF">2023-04-28T19:03:48Z</dcterms:modified>
</cp:coreProperties>
</file>