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Comfortaa" pitchFamily="2" charset="0"/>
      <p:regular r:id="rId5"/>
      <p:bold r:id="rId6"/>
    </p:embeddedFont>
    <p:embeddedFont>
      <p:font typeface="Impact" panose="020B0806030902050204" pitchFamily="34" charset="0"/>
      <p:regular r:id="rId7"/>
    </p:embeddedFont>
    <p:embeddedFont>
      <p:font typeface="Oswald" pitchFamily="2" charset="77"/>
      <p:regular r:id="rId8"/>
      <p:bold r:id="rId9"/>
      <p:italic r:id="rId10"/>
      <p:boldItalic r:id="rId11"/>
    </p:embeddedFont>
    <p:embeddedFont>
      <p:font typeface="Roboto Mono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QydRKLNGtvypclFRE3C7MAQig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3A84E3-EDEE-4AC5-8DF2-DC100B7C1AB1}">
  <a:tblStyle styleId="{403A84E3-EDEE-4AC5-8DF2-DC100B7C1AB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553"/>
  </p:normalViewPr>
  <p:slideViewPr>
    <p:cSldViewPr snapToGrid="0">
      <p:cViewPr varScale="1">
        <p:scale>
          <a:sx n="104" d="100"/>
          <a:sy n="104" d="100"/>
        </p:scale>
        <p:origin x="4152" y="21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1014875" y="378550"/>
            <a:ext cx="55179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1200"/>
              </a:spcBef>
              <a:buSzPts val="1100"/>
            </a:pPr>
            <a:r>
              <a:rPr lang="en" sz="2600" dirty="0">
                <a:latin typeface="Impact"/>
                <a:ea typeface="Impact"/>
                <a:cs typeface="Impact"/>
                <a:sym typeface="Impact"/>
              </a:rPr>
              <a:t>We are Wild about Learning!</a:t>
            </a:r>
            <a:br>
              <a:rPr lang="en" sz="2600" dirty="0">
                <a:latin typeface="Roboto Mono"/>
                <a:ea typeface="Roboto Mono"/>
                <a:cs typeface="Impact"/>
              </a:rPr>
            </a:br>
            <a:endParaRPr lang="en" sz="1800" dirty="0">
              <a:latin typeface="Impact"/>
              <a:ea typeface="Roboto Mono"/>
              <a:cs typeface="Roboto Mono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877100" y="124825"/>
            <a:ext cx="5517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SzPts val="1400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Kindergarten Newsletter – </a:t>
            </a: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August 29-Sept. 2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59" name="Google Shape;59;p1"/>
          <p:cNvGraphicFramePr/>
          <p:nvPr>
            <p:extLst>
              <p:ext uri="{D42A27DB-BD31-4B8C-83A1-F6EECF244321}">
                <p14:modId xmlns:p14="http://schemas.microsoft.com/office/powerpoint/2010/main" val="3937778646"/>
              </p:ext>
            </p:extLst>
          </p:nvPr>
        </p:nvGraphicFramePr>
        <p:xfrm>
          <a:off x="266700" y="1353538"/>
          <a:ext cx="3458675" cy="2263000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7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IMPORTANT </a:t>
                      </a:r>
                      <a:r>
                        <a:rPr lang="en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EVENTS</a:t>
                      </a:r>
                      <a:endParaRPr sz="16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mfortaa"/>
                          <a:ea typeface="Comfortaa"/>
                          <a:cs typeface="Comfortaa"/>
                        </a:rPr>
                        <a:t>Breakfast ends at 7:20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mfortaa"/>
                          <a:ea typeface="Comfortaa"/>
                          <a:cs typeface="Comfortaa"/>
                        </a:rPr>
                        <a:t>Be here early!</a:t>
                      </a:r>
                      <a:endParaRPr lang="en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400" b="0" i="0" u="none" strike="noStrike" noProof="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Workbook fee-$15.00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Paper fee-$5.00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EXPERT in anything was once a BEGINNER!</a:t>
                      </a:r>
                      <a:endParaRPr sz="10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0" name="Google Shape;60;p1"/>
          <p:cNvGraphicFramePr/>
          <p:nvPr>
            <p:extLst>
              <p:ext uri="{D42A27DB-BD31-4B8C-83A1-F6EECF244321}">
                <p14:modId xmlns:p14="http://schemas.microsoft.com/office/powerpoint/2010/main" val="2802129746"/>
              </p:ext>
            </p:extLst>
          </p:nvPr>
        </p:nvGraphicFramePr>
        <p:xfrm>
          <a:off x="3803200" y="1345924"/>
          <a:ext cx="3676650" cy="1781953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80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30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HOMEWORK</a:t>
                      </a:r>
                      <a:endParaRPr sz="16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8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Mon. – Thurs.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Weekly ELA Sheet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Math HW Pages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Practice Sight Words List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Read 10 minutes per night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oogle Shape;61;p1"/>
          <p:cNvGraphicFramePr/>
          <p:nvPr>
            <p:extLst>
              <p:ext uri="{D42A27DB-BD31-4B8C-83A1-F6EECF244321}">
                <p14:modId xmlns:p14="http://schemas.microsoft.com/office/powerpoint/2010/main" val="2530539538"/>
              </p:ext>
            </p:extLst>
          </p:nvPr>
        </p:nvGraphicFramePr>
        <p:xfrm>
          <a:off x="266688" y="3324387"/>
          <a:ext cx="3458675" cy="2603251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7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7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WEEKLY ASSESSMENTS</a:t>
                      </a:r>
                      <a:endParaRPr sz="16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8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ELA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ystem Font Regular"/>
                        <a:buNone/>
                      </a:pPr>
                      <a:r>
                        <a:rPr lang="en-US" sz="1400" u="none" strike="noStrike" cap="none" dirty="0">
                          <a:latin typeface="Comfortaa"/>
                          <a:sym typeface="Comfortaa"/>
                        </a:rPr>
                        <a:t>None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Math</a:t>
                      </a:r>
                      <a:endParaRPr sz="14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sym typeface="Comfortaa"/>
                        </a:rPr>
                        <a:t>Assessment on Lessons 1-4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" name="Google Shape;62;p1"/>
          <p:cNvGraphicFramePr/>
          <p:nvPr>
            <p:extLst>
              <p:ext uri="{D42A27DB-BD31-4B8C-83A1-F6EECF244321}">
                <p14:modId xmlns:p14="http://schemas.microsoft.com/office/powerpoint/2010/main" val="1189329060"/>
              </p:ext>
            </p:extLst>
          </p:nvPr>
        </p:nvGraphicFramePr>
        <p:xfrm>
          <a:off x="3803199" y="3267514"/>
          <a:ext cx="3647275" cy="2095014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32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53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Breakfast &amp; Lunch</a:t>
                      </a:r>
                      <a:endParaRPr sz="16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90">
                <a:tc rowSpan="4"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Please fill out the lunch application online and make sure your child brings money or has money on their account for meals.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Breakfast $1.75        Lunch $3.00</a:t>
                      </a:r>
                      <a:endParaRPr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39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9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40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Google Shape;63;p1"/>
          <p:cNvGraphicFramePr/>
          <p:nvPr>
            <p:extLst>
              <p:ext uri="{D42A27DB-BD31-4B8C-83A1-F6EECF244321}">
                <p14:modId xmlns:p14="http://schemas.microsoft.com/office/powerpoint/2010/main" val="1565314538"/>
              </p:ext>
            </p:extLst>
          </p:nvPr>
        </p:nvGraphicFramePr>
        <p:xfrm>
          <a:off x="261257" y="6090557"/>
          <a:ext cx="3458675" cy="1371325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12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53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WEEKLY MATH SKILLS </a:t>
                      </a:r>
                      <a:endParaRPr sz="16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92">
                <a:tc gridSpan="2">
                  <a:txBody>
                    <a:bodyPr/>
                    <a:lstStyle/>
                    <a:p>
                      <a:pPr marL="457200" marR="0" lvl="0" indent="-3175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mfortaa,Sans-Serif"/>
                        <a:buChar char="★"/>
                      </a:pPr>
                      <a:r>
                        <a:rPr lang="en" sz="1400" b="0" i="0" u="none" strike="noStrike" noProof="0" dirty="0">
                          <a:latin typeface="Comfortaa"/>
                        </a:rPr>
                        <a:t>Understand Counting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/>
                        <a:buChar char="★"/>
                      </a:pPr>
                      <a:r>
                        <a:rPr lang="en" dirty="0">
                          <a:latin typeface="Comfortaa"/>
                          <a:ea typeface="Comfortaa"/>
                          <a:cs typeface="Comfortaa"/>
                        </a:rPr>
                        <a:t>Drawing 1-5</a:t>
                      </a:r>
                      <a:endParaRPr lang="en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/>
                        <a:buChar char="★"/>
                      </a:pPr>
                      <a:r>
                        <a:rPr lang="en" dirty="0">
                          <a:latin typeface="Comfortaa"/>
                          <a:ea typeface="Comfortaa"/>
                          <a:cs typeface="Comfortaa"/>
                        </a:rPr>
                        <a:t>Counting 1-5</a:t>
                      </a:r>
                      <a:endParaRPr lang="en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Google Shape;65;p1"/>
          <p:cNvGraphicFramePr/>
          <p:nvPr>
            <p:extLst>
              <p:ext uri="{D42A27DB-BD31-4B8C-83A1-F6EECF244321}">
                <p14:modId xmlns:p14="http://schemas.microsoft.com/office/powerpoint/2010/main" val="1241663299"/>
              </p:ext>
            </p:extLst>
          </p:nvPr>
        </p:nvGraphicFramePr>
        <p:xfrm>
          <a:off x="3803199" y="5502167"/>
          <a:ext cx="3647275" cy="3406951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364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8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REMINDERS</a:t>
                      </a:r>
                      <a:endParaRPr sz="16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8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aseline="300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Please make sure all money is sent in your child’s blue folder (please label and seal it in a ziploc bag or envelope).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2300" baseline="300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aseline="300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If your child is absent, please send an excuse with the following information: Child’s name, date of absence, teacher’s name, and reason for absence.</a:t>
                      </a:r>
                    </a:p>
                  </a:txBody>
                  <a:tcPr marL="91450" marR="91450" marT="91450" marB="914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Google Shape;66;p1"/>
          <p:cNvSpPr/>
          <p:nvPr/>
        </p:nvSpPr>
        <p:spPr>
          <a:xfrm>
            <a:off x="3104275" y="8498050"/>
            <a:ext cx="438300" cy="361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-3012141" y="9789459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87D3DC-F8DE-A04C-ABE2-7B5EF1D70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89548"/>
              </p:ext>
            </p:extLst>
          </p:nvPr>
        </p:nvGraphicFramePr>
        <p:xfrm>
          <a:off x="261257" y="7609114"/>
          <a:ext cx="3458675" cy="1273304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3458675">
                  <a:extLst>
                    <a:ext uri="{9D8B030D-6E8A-4147-A177-3AD203B41FA5}">
                      <a16:colId xmlns:a16="http://schemas.microsoft.com/office/drawing/2014/main" val="871930247"/>
                    </a:ext>
                  </a:extLst>
                </a:gridCol>
              </a:tblGrid>
              <a:tr h="5016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Comfortaa"/>
                          <a:ea typeface="Comfortaa"/>
                          <a:cs typeface="Comfortaa"/>
                        </a:rPr>
                        <a:t>School Schedule</a:t>
                      </a:r>
                      <a:endParaRPr lang="en" sz="16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40816"/>
                  </a:ext>
                </a:extLst>
              </a:tr>
              <a:tr h="771699">
                <a:tc>
                  <a:txBody>
                    <a:bodyPr/>
                    <a:lstStyle/>
                    <a:p>
                      <a:pPr marL="139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/>
                        <a:buNone/>
                      </a:pPr>
                      <a:r>
                        <a:rPr lang="en-US" dirty="0">
                          <a:latin typeface="Comfortaa"/>
                          <a:ea typeface="Comfortaa"/>
                          <a:cs typeface="Comfortaa"/>
                        </a:rPr>
                        <a:t>6:55-7:30 am- Student arrival</a:t>
                      </a:r>
                    </a:p>
                    <a:p>
                      <a:pPr marL="13970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/>
                        <a:buNone/>
                      </a:pPr>
                      <a:r>
                        <a:rPr lang="en-US" dirty="0">
                          <a:latin typeface="Comfortaa"/>
                          <a:ea typeface="Comfortaa"/>
                          <a:cs typeface="Comfortaa"/>
                        </a:rPr>
                        <a:t>2:00 pm –Student Dismissal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52752"/>
                  </a:ext>
                </a:extLst>
              </a:tr>
            </a:tbl>
          </a:graphicData>
        </a:graphic>
      </p:graphicFrame>
      <p:pic>
        <p:nvPicPr>
          <p:cNvPr id="1026" name="Picture 2" descr="Header cliparts ">
            <a:extLst>
              <a:ext uri="{FF2B5EF4-FFF2-40B4-BE49-F238E27FC236}">
                <a16:creationId xmlns:a16="http://schemas.microsoft.com/office/drawing/2014/main" id="{5BB0E0AB-2C31-83EC-07B0-5BAFF22B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5" y="8951824"/>
            <a:ext cx="2902871" cy="9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ny smiling Giraffe Childrens vector illustration of Cheerful funny giraffe giraffe cartoon stock illustrations">
            <a:extLst>
              <a:ext uri="{FF2B5EF4-FFF2-40B4-BE49-F238E27FC236}">
                <a16:creationId xmlns:a16="http://schemas.microsoft.com/office/drawing/2014/main" id="{5AC85A83-CD3C-471F-85D4-66452088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82108"/>
            <a:ext cx="788276" cy="12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ger Cartoon Royalty Free SVG, Cliparts, Vectors, And Stock Illustration.  Image 13446433.">
            <a:extLst>
              <a:ext uri="{FF2B5EF4-FFF2-40B4-BE49-F238E27FC236}">
                <a16:creationId xmlns:a16="http://schemas.microsoft.com/office/drawing/2014/main" id="{B43F5E5C-222C-7BF2-E166-96DBA6C7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01" y="461400"/>
            <a:ext cx="969554" cy="8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mium Vector | Cartoon wild animals in the jungle">
            <a:extLst>
              <a:ext uri="{FF2B5EF4-FFF2-40B4-BE49-F238E27FC236}">
                <a16:creationId xmlns:a16="http://schemas.microsoft.com/office/drawing/2014/main" id="{E4220D59-5C9D-0B15-8F60-0F3F3660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55" y="8951824"/>
            <a:ext cx="2768600" cy="10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264899" y="576075"/>
            <a:ext cx="3922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spcBef>
                <a:spcPts val="1200"/>
              </a:spcBef>
              <a:buSzPts val="1100"/>
            </a:pPr>
            <a:r>
              <a:rPr lang="en" sz="2600">
                <a:latin typeface="Oswald"/>
                <a:ea typeface="Oswald"/>
                <a:cs typeface="Oswald"/>
                <a:sym typeface="Oswald"/>
              </a:rPr>
              <a:t>Module 1,  Week 2: 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Curious about 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Kindergarten!</a:t>
            </a:r>
            <a:endParaRPr lang="en" sz="2000" dirty="0">
              <a:latin typeface="Oswald"/>
              <a:ea typeface="Oswald"/>
              <a:cs typeface="Oswald"/>
            </a:endParaRPr>
          </a:p>
        </p:txBody>
      </p:sp>
      <p:graphicFrame>
        <p:nvGraphicFramePr>
          <p:cNvPr id="81" name="Google Shape;81;p2"/>
          <p:cNvGraphicFramePr/>
          <p:nvPr/>
        </p:nvGraphicFramePr>
        <p:xfrm>
          <a:off x="224250" y="2467447"/>
          <a:ext cx="2240200" cy="1131690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42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PHONICS </a:t>
                      </a:r>
                      <a:endParaRPr sz="1600" b="1" u="none" strike="noStrike" cap="non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Comfortaa"/>
                          <a:ea typeface="Comfortaa"/>
                          <a:cs typeface="Comfortaa"/>
                        </a:rPr>
                        <a:t>Introduce Letters:</a:t>
                      </a:r>
                      <a:endParaRPr lang="en" sz="1400" b="1" u="none" strike="noStrike" cap="none" dirty="0">
                        <a:latin typeface="Comfortaa"/>
                        <a:ea typeface="Comfortaa"/>
                        <a:cs typeface="Comfortaa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Comfortaa"/>
                          <a:ea typeface="Comfortaa"/>
                          <a:cs typeface="Comfortaa"/>
                        </a:rPr>
                        <a:t>Gg-Pp</a:t>
                      </a:r>
                      <a:endParaRPr lang="en" sz="14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" name="Google Shape;82;p2"/>
          <p:cNvGraphicFramePr/>
          <p:nvPr/>
        </p:nvGraphicFramePr>
        <p:xfrm>
          <a:off x="224238" y="1361060"/>
          <a:ext cx="7323925" cy="969290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159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ESSENTIAL QUESTION</a:t>
                      </a:r>
                      <a:endParaRPr sz="1600" b="1" u="none" strike="noStrike" cap="non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50">
                <a:tc rowSpan="4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</a:rPr>
                        <a:t>What will I discover in Kindergarten?</a:t>
                      </a:r>
                      <a:endParaRPr lang="en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6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3" name="Google Shape;83;p2"/>
          <p:cNvGraphicFramePr/>
          <p:nvPr/>
        </p:nvGraphicFramePr>
        <p:xfrm>
          <a:off x="224238" y="3704049"/>
          <a:ext cx="2240200" cy="1171765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11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WORDS TO KNOW</a:t>
                      </a:r>
                      <a:endParaRPr sz="16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Comfortaa"/>
                        </a:rPr>
                        <a:t>the</a:t>
                      </a:r>
                      <a:endParaRPr lang="en-US" dirty="0">
                        <a:latin typeface="Comfortaa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Comfortaa"/>
                        </a:rPr>
                        <a:t>a</a:t>
                      </a:r>
                      <a:endParaRPr lang="en-US" dirty="0">
                        <a:latin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4" name="Google Shape;84;p2"/>
          <p:cNvGraphicFramePr/>
          <p:nvPr/>
        </p:nvGraphicFramePr>
        <p:xfrm>
          <a:off x="2564074" y="4552299"/>
          <a:ext cx="4943425" cy="2163811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11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47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VOCABULARY</a:t>
                      </a:r>
                      <a:endParaRPr sz="1600" b="1" u="none" strike="noStrike" cap="non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00">
                <a:tc rowSpan="4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BIG IDEA WORDS:</a:t>
                      </a:r>
                      <a:r>
                        <a:rPr lang="en" sz="1400" b="1" u="none" strike="noStrike" cap="none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</a:rPr>
                        <a:t>discover, dream, partners</a:t>
                      </a:r>
                      <a:endParaRPr lang="en" sz="1400" b="1" u="none" strike="noStrike" cap="non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POWER WORDS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</a:rPr>
                        <a:t> idea, offer, stuck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1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5" name="Google Shape;85;p2"/>
          <p:cNvGraphicFramePr/>
          <p:nvPr/>
        </p:nvGraphicFramePr>
        <p:xfrm>
          <a:off x="2564075" y="2467448"/>
          <a:ext cx="4943425" cy="1891149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25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56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READING</a:t>
                      </a:r>
                      <a:endParaRPr sz="1600" b="1" u="none" strike="noStrike" cap="non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61"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Genre: 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</a:rPr>
                        <a:t>Fiction</a:t>
                      </a:r>
                      <a:endParaRPr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mfortaa"/>
                        <a:buChar char="★"/>
                      </a:pPr>
                      <a:r>
                        <a:rPr lang="en-US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Story Elements: Characters, Settings, Events</a:t>
                      </a:r>
                      <a:endParaRPr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</a:rPr>
                        <a:t>Listening Comprehension</a:t>
                      </a:r>
                    </a:p>
                    <a:p>
                      <a:pPr marL="457200" marR="0" lvl="0" indent="-3175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endParaRPr lang="en" dirty="0">
                        <a:latin typeface="Comfortaa"/>
                        <a:ea typeface="Comfortaa"/>
                        <a:cs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" name="Google Shape;86;p2"/>
          <p:cNvGraphicFramePr/>
          <p:nvPr/>
        </p:nvGraphicFramePr>
        <p:xfrm>
          <a:off x="199791" y="5100546"/>
          <a:ext cx="2240200" cy="1249620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11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REVIEW</a:t>
                      </a:r>
                      <a:endParaRPr sz="16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Letters a</a:t>
                      </a:r>
                      <a:r>
                        <a:rPr lang="en-US" err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nd</a:t>
                      </a:r>
                      <a:r>
                        <a:rPr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sounds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Comfortaa"/>
                        </a:rPr>
                        <a:t>Aa-Ff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Comfortaa"/>
                        </a:rPr>
                        <a:t>Gg-Pp</a:t>
                      </a:r>
                      <a:endParaRPr lang="en" dirty="0">
                        <a:latin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" name="Google Shape;87;p2"/>
          <p:cNvGraphicFramePr/>
          <p:nvPr/>
        </p:nvGraphicFramePr>
        <p:xfrm>
          <a:off x="199791" y="6419188"/>
          <a:ext cx="2240200" cy="1249620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11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WRITING</a:t>
                      </a:r>
                      <a:endParaRPr sz="16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Comfortaa"/>
                          <a:ea typeface="Comfortaa"/>
                          <a:cs typeface="Comfortaa"/>
                        </a:rPr>
                        <a:t>First Name</a:t>
                      </a:r>
                      <a:endParaRPr lang="en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Weekly Letters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omfortaa"/>
                          <a:ea typeface="Comfortaa"/>
                          <a:cs typeface="Comfortaa"/>
                        </a:rPr>
                        <a:t>Opinions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8" name="Google Shape;88;p2"/>
          <p:cNvGraphicFramePr/>
          <p:nvPr/>
        </p:nvGraphicFramePr>
        <p:xfrm>
          <a:off x="224238" y="7844266"/>
          <a:ext cx="2240200" cy="1493460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11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PHONEMIC AWARENESS</a:t>
                      </a:r>
                      <a:endParaRPr sz="16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Comfortaa"/>
                        </a:rPr>
                        <a:t>Identify Rhymes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Comfortaa"/>
                        </a:rPr>
                        <a:t>Identify words in a sentence</a:t>
                      </a:r>
                      <a:endParaRPr lang="en" dirty="0">
                        <a:latin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Google Shape;89;p2"/>
          <p:cNvGraphicFramePr/>
          <p:nvPr/>
        </p:nvGraphicFramePr>
        <p:xfrm>
          <a:off x="2564074" y="6909811"/>
          <a:ext cx="4956226" cy="2350060"/>
        </p:xfrm>
        <a:graphic>
          <a:graphicData uri="http://schemas.openxmlformats.org/drawingml/2006/table">
            <a:tbl>
              <a:tblPr>
                <a:noFill/>
                <a:tableStyleId>{403A84E3-EDEE-4AC5-8DF2-DC100B7C1AB1}</a:tableStyleId>
              </a:tblPr>
              <a:tblGrid>
                <a:gridCol w="495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0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SPELLING WORDS</a:t>
                      </a:r>
                      <a:endParaRPr sz="1600" b="1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979">
                <a:tc>
                  <a:txBody>
                    <a:bodyPr/>
                    <a:lstStyle/>
                    <a:p>
                      <a:pPr marL="139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None/>
                      </a:pPr>
                      <a:endParaRPr lang="en-US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139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None/>
                      </a:pPr>
                      <a:r>
                        <a:rPr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*Spelling words will begin </a:t>
                      </a:r>
                      <a:r>
                        <a:rPr lang="en-US">
                          <a:latin typeface="Comfortaa"/>
                          <a:ea typeface="Comfortaa"/>
                          <a:cs typeface="Comfortaa"/>
                        </a:rPr>
                        <a:t>in the 2nd nine weeks.</a:t>
                      </a:r>
                      <a:endParaRPr lang="en-US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" name="Google Shape;91;p2"/>
          <p:cNvSpPr/>
          <p:nvPr/>
        </p:nvSpPr>
        <p:spPr>
          <a:xfrm rot="252521">
            <a:off x="4936184" y="316649"/>
            <a:ext cx="2199231" cy="965001"/>
          </a:xfrm>
          <a:prstGeom prst="wedgeRoundRectCallout">
            <a:avLst>
              <a:gd name="adj1" fmla="val -5758"/>
              <a:gd name="adj2" fmla="val 80045"/>
              <a:gd name="adj3" fmla="val 0"/>
            </a:avLst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MINDSET: </a:t>
            </a:r>
            <a:r>
              <a:rPr lang="en"/>
              <a:t>Curiosity</a:t>
            </a:r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282</Words>
  <Application>Microsoft Macintosh PowerPoint</Application>
  <PresentationFormat>Custom</PresentationFormat>
  <Paragraphs>66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System Font Regular</vt:lpstr>
      <vt:lpstr>Comfortaa</vt:lpstr>
      <vt:lpstr>Impact</vt:lpstr>
      <vt:lpstr>Roboto Mono</vt:lpstr>
      <vt:lpstr>Oswald</vt:lpstr>
      <vt:lpstr>Comfortaa,Sans-Serif</vt:lpstr>
      <vt:lpstr>Simple Light</vt:lpstr>
      <vt:lpstr>We are Wild about Learning! </vt:lpstr>
      <vt:lpstr>Module 1,  Week 2: Curious about Kindergarten!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shooting for the STARS! Students That Always Reach Success</dc:title>
  <dc:creator>Sawin, Ada</dc:creator>
  <cp:lastModifiedBy>Green, Rhonda</cp:lastModifiedBy>
  <cp:revision>148</cp:revision>
  <cp:lastPrinted>2022-08-10T23:59:11Z</cp:lastPrinted>
  <dcterms:modified xsi:type="dcterms:W3CDTF">2022-08-19T14:43:11Z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0x01010065C82FB862B3584EBF3A03AA7ED0D34C</vt:lpwstr>
  </property>
</Properties>
</file>