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224" y="-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866201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600220" y="1950719"/>
            <a:ext cx="11704321" cy="2600961"/>
          </a:xfrm>
          <a:prstGeom prst="rect">
            <a:avLst/>
          </a:prstGeom>
        </p:spPr>
        <p:txBody>
          <a:bodyPr lIns="0" tIns="0" rIns="0" bIns="0" anchor="b"/>
          <a:lstStyle>
            <a:lvl1pPr defTabSz="1300480">
              <a:defRPr sz="6800" b="1" cap="all">
                <a:solidFill>
                  <a:srgbClr val="E8D38A"/>
                </a:solidFill>
                <a:effectLst>
                  <a:outerShdw blurRad="127000" dist="200000" dir="2700000" rotWithShape="0">
                    <a:srgbClr val="000000">
                      <a:alpha val="3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950719" y="4738415"/>
            <a:ext cx="9103361" cy="249258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0" indent="0" algn="ctr" defTabSz="1300480">
              <a:spcBef>
                <a:spcPts val="900"/>
              </a:spcBef>
              <a:buSzTx/>
              <a:buNone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indent="457200" algn="ctr" defTabSz="1300480">
              <a:spcBef>
                <a:spcPts val="900"/>
              </a:spcBef>
              <a:buSzTx/>
              <a:buNone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indent="914400" algn="ctr" defTabSz="1300480">
              <a:spcBef>
                <a:spcPts val="900"/>
              </a:spcBef>
              <a:buSzTx/>
              <a:buNone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indent="1371600" algn="ctr" defTabSz="1300480">
              <a:spcBef>
                <a:spcPts val="900"/>
              </a:spcBef>
              <a:buSzTx/>
              <a:buNone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indent="1828800" algn="ctr" defTabSz="1300480">
              <a:spcBef>
                <a:spcPts val="900"/>
              </a:spcBef>
              <a:buSzTx/>
              <a:buNone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38659" y="9391226"/>
            <a:ext cx="215901" cy="254001"/>
          </a:xfrm>
          <a:prstGeom prst="rect">
            <a:avLst/>
          </a:prstGeom>
        </p:spPr>
        <p:txBody>
          <a:bodyPr lIns="0" tIns="0" rIns="0" bIns="0" anchor="b"/>
          <a:lstStyle>
            <a:lvl1pPr algn="r" defTabSz="1300480">
              <a:defRPr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5800" b="1">
                <a:solidFill>
                  <a:srgbClr val="E8D38A"/>
                </a:solidFill>
                <a:effectLst>
                  <a:outerShdw blurRad="114300" dist="101600" dir="2700000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idx="1"/>
          </p:nvPr>
        </p:nvSpPr>
        <p:spPr>
          <a:xfrm>
            <a:off x="650239" y="2275839"/>
            <a:ext cx="11704322" cy="6697473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695597" indent="-558437" defTabSz="1300480">
              <a:spcBef>
                <a:spcPts val="900"/>
              </a:spcBef>
              <a:buClr>
                <a:srgbClr val="F9F9F9"/>
              </a:buClr>
              <a:buSzPct val="65000"/>
              <a:buChar char=""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1034033" indent="-448817" defTabSz="1300480">
              <a:spcBef>
                <a:spcPts val="900"/>
              </a:spcBef>
              <a:buClr>
                <a:srgbClr val="F9F9F9"/>
              </a:buClr>
              <a:buSzPct val="80000"/>
              <a:buChar char="◼"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300110" indent="-394854" defTabSz="1300480">
              <a:spcBef>
                <a:spcPts val="900"/>
              </a:spcBef>
              <a:buClr>
                <a:srgbClr val="F9F9F9"/>
              </a:buClr>
              <a:buSzPct val="95000"/>
              <a:buChar char="▫"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517903" indent="-347472" defTabSz="1300480">
              <a:spcBef>
                <a:spcPts val="900"/>
              </a:spcBef>
              <a:buClr>
                <a:srgbClr val="F9F9F9"/>
              </a:buClr>
              <a:buSzPct val="100000"/>
              <a:buChar char=""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1709927" indent="-347472" defTabSz="1300480">
              <a:spcBef>
                <a:spcPts val="900"/>
              </a:spcBef>
              <a:buClr>
                <a:srgbClr val="F9F9F9"/>
              </a:buClr>
              <a:buSzPct val="100000"/>
              <a:buChar char="◾"/>
              <a:defRPr sz="38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38659" y="9391226"/>
            <a:ext cx="215901" cy="254001"/>
          </a:xfrm>
          <a:prstGeom prst="rect">
            <a:avLst/>
          </a:prstGeom>
        </p:spPr>
        <p:txBody>
          <a:bodyPr lIns="0" tIns="0" rIns="0" bIns="0" anchor="b"/>
          <a:lstStyle>
            <a:lvl1pPr algn="r" defTabSz="1300480">
              <a:defRPr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gwilliams@pearlk12.com" TargetMode="External"/><Relationship Id="rId2" Type="http://schemas.openxmlformats.org/officeDocument/2006/relationships/hyperlink" Target="mailto:bnelson@pearlk12.com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1"/>
          <p:cNvSpPr txBox="1">
            <a:spLocks noGrp="1"/>
          </p:cNvSpPr>
          <p:nvPr>
            <p:ph type="title"/>
          </p:nvPr>
        </p:nvSpPr>
        <p:spPr>
          <a:xfrm>
            <a:off x="600220" y="1172068"/>
            <a:ext cx="11704321" cy="285393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663244">
              <a:defRPr sz="6528">
                <a:effectLst>
                  <a:outerShdw blurRad="64770" dist="102000" dir="2700000" rotWithShape="0">
                    <a:srgbClr val="000000">
                      <a:alpha val="30000"/>
                    </a:srgbClr>
                  </a:outerShdw>
                </a:effectLst>
              </a:defRPr>
            </a:pPr>
            <a:r>
              <a:t>Pearl Junior</a:t>
            </a:r>
          </a:p>
          <a:p>
            <a:pPr defTabSz="663244">
              <a:defRPr sz="5712">
                <a:effectLst>
                  <a:outerShdw blurRad="64770" dist="102000" dir="2700000" rotWithShape="0">
                    <a:srgbClr val="000000">
                      <a:alpha val="30000"/>
                    </a:srgbClr>
                  </a:outerShdw>
                </a:effectLst>
              </a:defRPr>
            </a:pPr>
            <a:r>
              <a:rPr sz="6528"/>
              <a:t>High school</a:t>
            </a:r>
            <a:r>
              <a:t/>
            </a:r>
            <a:br/>
            <a:endParaRPr/>
          </a:p>
        </p:txBody>
      </p:sp>
      <p:sp>
        <p:nvSpPr>
          <p:cNvPr id="138" name="Subtitle 2"/>
          <p:cNvSpPr txBox="1">
            <a:spLocks noGrp="1"/>
          </p:cNvSpPr>
          <p:nvPr>
            <p:ph type="body" sz="quarter" idx="1"/>
          </p:nvPr>
        </p:nvSpPr>
        <p:spPr>
          <a:xfrm>
            <a:off x="1950719" y="3510632"/>
            <a:ext cx="9103361" cy="210671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200"/>
              </a:spcBef>
              <a:defRPr sz="5000" b="1"/>
            </a:pPr>
            <a:r>
              <a:t>6th Grade Preregistration</a:t>
            </a:r>
          </a:p>
          <a:p>
            <a:pPr>
              <a:spcBef>
                <a:spcPts val="1200"/>
              </a:spcBef>
              <a:defRPr sz="5000" b="1"/>
            </a:pPr>
            <a:r>
              <a:t>2019 – 2020</a:t>
            </a:r>
          </a:p>
        </p:txBody>
      </p:sp>
      <p:pic>
        <p:nvPicPr>
          <p:cNvPr id="139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04230" y="5756854"/>
            <a:ext cx="2796340" cy="27138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Required 6</a:t>
            </a:r>
            <a:r>
              <a:rPr baseline="30586"/>
              <a:t>th</a:t>
            </a:r>
            <a:r>
              <a:t> Grade Courses</a:t>
            </a:r>
          </a:p>
        </p:txBody>
      </p:sp>
      <p:sp>
        <p:nvSpPr>
          <p:cNvPr id="14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9" y="2275840"/>
            <a:ext cx="11704322" cy="6697472"/>
          </a:xfrm>
          <a:prstGeom prst="rect">
            <a:avLst/>
          </a:prstGeom>
        </p:spPr>
        <p:txBody>
          <a:bodyPr/>
          <a:lstStyle/>
          <a:p>
            <a:pPr marL="702945" indent="-565785">
              <a:spcBef>
                <a:spcPts val="1000"/>
              </a:spcBef>
              <a:defRPr sz="4400" b="1"/>
            </a:pPr>
            <a:r>
              <a:t>English or Honors English</a:t>
            </a:r>
          </a:p>
          <a:p>
            <a:pPr marL="702945" indent="-565785">
              <a:spcBef>
                <a:spcPts val="1000"/>
              </a:spcBef>
              <a:defRPr sz="4400" b="1"/>
            </a:pPr>
            <a:r>
              <a:t>Math or Honors Math</a:t>
            </a:r>
          </a:p>
          <a:p>
            <a:pPr marL="702945" indent="-565785">
              <a:spcBef>
                <a:spcPts val="1000"/>
              </a:spcBef>
              <a:defRPr sz="4400" b="1"/>
            </a:pPr>
            <a:r>
              <a:t>Science</a:t>
            </a:r>
          </a:p>
          <a:p>
            <a:pPr marL="702945" indent="-565785">
              <a:spcBef>
                <a:spcPts val="1000"/>
              </a:spcBef>
              <a:defRPr sz="4400" b="1"/>
            </a:pPr>
            <a:r>
              <a:t>Social Studies</a:t>
            </a:r>
          </a:p>
          <a:p>
            <a:pPr marL="702945" indent="-565785">
              <a:spcBef>
                <a:spcPts val="1000"/>
              </a:spcBef>
              <a:defRPr sz="4400" b="1"/>
            </a:pPr>
            <a:r>
              <a:t>ICT I</a:t>
            </a:r>
          </a:p>
          <a:p>
            <a:pPr marL="702945" indent="-565785">
              <a:spcBef>
                <a:spcPts val="1000"/>
              </a:spcBef>
              <a:defRPr sz="4400" b="1"/>
            </a:pPr>
            <a:r>
              <a:t>P.E. - Band, Choir, or Intro to Team Sports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Honors Courses"/>
          <p:cNvSpPr txBox="1">
            <a:spLocks noGrp="1"/>
          </p:cNvSpPr>
          <p:nvPr>
            <p:ph type="title"/>
          </p:nvPr>
        </p:nvSpPr>
        <p:spPr>
          <a:xfrm>
            <a:off x="650239" y="390596"/>
            <a:ext cx="11704322" cy="1894384"/>
          </a:xfrm>
          <a:prstGeom prst="rect">
            <a:avLst/>
          </a:prstGeom>
        </p:spPr>
        <p:txBody>
          <a:bodyPr/>
          <a:lstStyle/>
          <a:p>
            <a:r>
              <a:t>Honors Courses</a:t>
            </a:r>
          </a:p>
        </p:txBody>
      </p:sp>
      <p:sp>
        <p:nvSpPr>
          <p:cNvPr id="145" name="Honors English &amp; Math: Students are selected based on multiple criteria including academic history and benchmark/state assessment scores.…"/>
          <p:cNvSpPr txBox="1">
            <a:spLocks noGrp="1"/>
          </p:cNvSpPr>
          <p:nvPr>
            <p:ph type="body" idx="1"/>
          </p:nvPr>
        </p:nvSpPr>
        <p:spPr>
          <a:xfrm>
            <a:off x="650239" y="2590710"/>
            <a:ext cx="11704322" cy="6852502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Honors English &amp; Math: Students are selected based on multiple criteria including academic history and benchmark/state assessment scores.</a:t>
            </a:r>
          </a:p>
          <a:p>
            <a:pPr>
              <a:defRPr b="1"/>
            </a:pPr>
            <a:r>
              <a:t>Honors courses are pre-marked on your course selection sheet by your counselor.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1"/>
          <p:cNvSpPr txBox="1">
            <a:spLocks noGrp="1"/>
          </p:cNvSpPr>
          <p:nvPr>
            <p:ph type="title"/>
          </p:nvPr>
        </p:nvSpPr>
        <p:spPr>
          <a:xfrm>
            <a:off x="650239" y="390596"/>
            <a:ext cx="11704322" cy="1785740"/>
          </a:xfrm>
          <a:prstGeom prst="rect">
            <a:avLst/>
          </a:prstGeom>
        </p:spPr>
        <p:txBody>
          <a:bodyPr/>
          <a:lstStyle/>
          <a:p>
            <a:pPr defTabSz="1209446">
              <a:defRPr sz="5394">
                <a:effectLst>
                  <a:outerShdw blurRad="106299" dist="94488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Elective Options</a:t>
            </a:r>
          </a:p>
          <a:p>
            <a:pPr defTabSz="1209446">
              <a:defRPr sz="5394">
                <a:effectLst>
                  <a:outerShdw blurRad="106299" dist="94488" dir="27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t>Rank Top 3 Choices</a:t>
            </a:r>
          </a:p>
        </p:txBody>
      </p:sp>
      <p:sp>
        <p:nvSpPr>
          <p:cNvPr id="14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50239" y="2716457"/>
            <a:ext cx="11704322" cy="6202669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PE - Select Band, Choir, and/or Intro to Team Sports</a:t>
            </a:r>
          </a:p>
          <a:p>
            <a:pPr>
              <a:defRPr b="1"/>
            </a:pPr>
            <a:r>
              <a:t>Art 6/7</a:t>
            </a:r>
          </a:p>
          <a:p>
            <a:pPr>
              <a:defRPr b="1"/>
            </a:pPr>
            <a:r>
              <a:t>Creative Projects</a:t>
            </a:r>
          </a:p>
          <a:p>
            <a:pPr>
              <a:defRPr b="1"/>
            </a:pPr>
            <a:r>
              <a:t>Theatre</a:t>
            </a:r>
          </a:p>
          <a:p>
            <a:pPr>
              <a:defRPr b="1"/>
            </a:pPr>
            <a:r>
              <a:t>Quest (Gifted program)</a:t>
            </a:r>
          </a:p>
          <a:p>
            <a:pPr>
              <a:defRPr b="1"/>
            </a:pPr>
            <a:r>
              <a:t>Resource (Students with an IEP.)</a:t>
            </a:r>
          </a:p>
          <a:p>
            <a:pPr>
              <a:defRPr b="1"/>
            </a:pPr>
            <a:r>
              <a:t>LEP (Students in LEP program.)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Please contact the Pearl Junior High School Counselors for any questions.</a:t>
            </a:r>
          </a:p>
          <a:p>
            <a:pPr lvl="1"/>
            <a:r>
              <a:rPr lang="en-US" dirty="0" smtClean="0"/>
              <a:t>Brigit Nelson, </a:t>
            </a:r>
            <a:r>
              <a:rPr lang="en-US" dirty="0" smtClean="0">
                <a:hlinkClick r:id="rId2"/>
              </a:rPr>
              <a:t>bnelson@pearlk12.com</a:t>
            </a:r>
            <a:endParaRPr lang="en-US" dirty="0" smtClean="0"/>
          </a:p>
          <a:p>
            <a:pPr lvl="1"/>
            <a:r>
              <a:rPr lang="en-US" dirty="0" smtClean="0"/>
              <a:t>Gina Williams</a:t>
            </a:r>
            <a:r>
              <a:rPr lang="en-US" smtClean="0"/>
              <a:t>, </a:t>
            </a:r>
            <a:r>
              <a:rPr lang="en-US" smtClean="0">
                <a:hlinkClick r:id="rId3"/>
              </a:rPr>
              <a:t>gwilliams@pearlk12.com</a:t>
            </a:r>
            <a:endParaRPr lang="en-US" smtClean="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954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Custom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White</vt:lpstr>
      <vt:lpstr>Pearl Junior High school </vt:lpstr>
      <vt:lpstr>Required 6th Grade Courses</vt:lpstr>
      <vt:lpstr>Honors Courses</vt:lpstr>
      <vt:lpstr>Elective Options Rank Top 3 Choices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Pearl Junior High school</dc:title>
  <dc:creator>Williams, Gina</dc:creator>
  <cp:lastModifiedBy>Berry, Debbie</cp:lastModifiedBy>
  <cp:revision>2</cp:revision>
  <dcterms:modified xsi:type="dcterms:W3CDTF">2019-02-06T15:41:09Z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