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5D3"/>
    <a:srgbClr val="EDAEA9"/>
    <a:srgbClr val="A396A3"/>
    <a:srgbClr val="E1C09D"/>
    <a:srgbClr val="FF605F"/>
    <a:srgbClr val="A25B2A"/>
    <a:srgbClr val="EC2E47"/>
    <a:srgbClr val="FFFFFF"/>
    <a:srgbClr val="FFE04D"/>
    <a:srgbClr val="FFA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105"/>
    <p:restoredTop sz="94681"/>
  </p:normalViewPr>
  <p:slideViewPr>
    <p:cSldViewPr snapToGrid="0" snapToObjects="1">
      <p:cViewPr>
        <p:scale>
          <a:sx n="80" d="100"/>
          <a:sy n="80" d="100"/>
        </p:scale>
        <p:origin x="179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EEB09-D96A-9C4A-8A4E-4D9022AF93CC}" type="datetimeFigureOut">
              <a:rPr lang="en-US" smtClean="0"/>
              <a:t>2/2/24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3BD0F-92C7-D041-89EC-301F0897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0EF20-F7B6-844B-8FDB-613E698C8535}" type="datetimeFigureOut">
              <a:rPr lang="en-US" smtClean="0"/>
              <a:t>2/2/24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DF34B-1964-014A-A765-687DD7CE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1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8033E-A6EE-714E-976E-2D30C764FE06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8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Clip art: Announcements | Snoopy wallpaper, Charlie brown and snoopy, Snoopy">
            <a:extLst>
              <a:ext uri="{FF2B5EF4-FFF2-40B4-BE49-F238E27FC236}">
                <a16:creationId xmlns:a16="http://schemas.microsoft.com/office/drawing/2014/main" id="{B1FE61B9-4210-1889-5717-C9965DE20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8524">
            <a:off x="3027277" y="7600791"/>
            <a:ext cx="1210240" cy="103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0C2E143-1820-544C-A5F1-39ED8473B644}"/>
              </a:ext>
            </a:extLst>
          </p:cNvPr>
          <p:cNvSpPr txBox="1"/>
          <p:nvPr/>
        </p:nvSpPr>
        <p:spPr>
          <a:xfrm>
            <a:off x="401261" y="2445382"/>
            <a:ext cx="409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Red Hands" charset="0"/>
                <a:ea typeface="KG Red Hands" charset="0"/>
                <a:cs typeface="KG Red Hands" charset="0"/>
              </a:rPr>
              <a:t>WE ARE LEARNING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2E5E3F-227C-A541-9FE1-6EFF0A4395AB}"/>
              </a:ext>
            </a:extLst>
          </p:cNvPr>
          <p:cNvSpPr txBox="1"/>
          <p:nvPr/>
        </p:nvSpPr>
        <p:spPr>
          <a:xfrm>
            <a:off x="2162754" y="1977338"/>
            <a:ext cx="5368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entury Gothic" panose="020B0502020202020204" pitchFamily="34" charset="0"/>
                <a:ea typeface="AGFriNally" charset="0"/>
                <a:cs typeface="AGFriNally" charset="0"/>
              </a:rPr>
              <a:t>WEEK OF:  FEBRUARY  5-9, 2024</a:t>
            </a:r>
            <a:endParaRPr lang="en-US" sz="3200" dirty="0">
              <a:latin typeface="Century Gothic" panose="020B0502020202020204" pitchFamily="34" charset="0"/>
              <a:ea typeface="AGFriNally" charset="0"/>
              <a:cs typeface="AGFriNally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BCCAD0-A4A1-2043-A931-58B846F3EE80}"/>
              </a:ext>
            </a:extLst>
          </p:cNvPr>
          <p:cNvSpPr txBox="1"/>
          <p:nvPr/>
        </p:nvSpPr>
        <p:spPr>
          <a:xfrm>
            <a:off x="4841462" y="2490197"/>
            <a:ext cx="2573677" cy="521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KG Red Hands" charset="0"/>
                <a:ea typeface="KG Red Hands" charset="0"/>
                <a:cs typeface="KG Red Hands" charset="0"/>
              </a:rPr>
              <a:t>WORDS TO KNOW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747AFD-0434-7A47-8AD6-14D6B868DDD9}"/>
              </a:ext>
            </a:extLst>
          </p:cNvPr>
          <p:cNvSpPr txBox="1"/>
          <p:nvPr/>
        </p:nvSpPr>
        <p:spPr>
          <a:xfrm>
            <a:off x="434002" y="6996272"/>
            <a:ext cx="4019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Red Hands" charset="0"/>
                <a:ea typeface="KG Red Hands" charset="0"/>
                <a:cs typeface="KG Red Hands" charset="0"/>
              </a:rPr>
              <a:t>IMPORTANT DATES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7664B6-AA3D-434B-A0CF-53414E550B06}"/>
              </a:ext>
            </a:extLst>
          </p:cNvPr>
          <p:cNvSpPr txBox="1"/>
          <p:nvPr/>
        </p:nvSpPr>
        <p:spPr>
          <a:xfrm>
            <a:off x="2162754" y="198932"/>
            <a:ext cx="6184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EDAEA9"/>
                </a:solidFill>
                <a:effectLst>
                  <a:glow rad="101600">
                    <a:schemeClr val="bg1"/>
                  </a:glow>
                </a:effectLst>
                <a:latin typeface="Century Gothic" panose="020B0502020202020204" pitchFamily="34" charset="0"/>
                <a:ea typeface="KAWonderful" panose="02000603000000000000" pitchFamily="2" charset="0"/>
                <a:cs typeface="KG Red Hands" charset="0"/>
              </a:rPr>
              <a:t> 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A396A3"/>
                </a:solidFill>
                <a:effectLst>
                  <a:glow rad="101600">
                    <a:schemeClr val="bg1"/>
                  </a:glow>
                </a:effectLst>
                <a:latin typeface="Century Gothic" panose="020B0502020202020204" pitchFamily="34" charset="0"/>
                <a:ea typeface="KAWonderful" panose="02000603000000000000" pitchFamily="2" charset="0"/>
                <a:cs typeface="KG Red Hands" charset="0"/>
              </a:rPr>
              <a:t>M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92D5D3"/>
                </a:solidFill>
                <a:effectLst>
                  <a:glow rad="101600">
                    <a:prstClr val="white"/>
                  </a:glow>
                </a:effectLst>
                <a:latin typeface="Century Gothic" panose="020B0502020202020204" pitchFamily="34" charset="0"/>
                <a:ea typeface="KAWonderful" panose="02000603000000000000" pitchFamily="2" charset="0"/>
                <a:cs typeface="KG Red Hands" charset="0"/>
              </a:rPr>
              <a:t>R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EDAEA9"/>
                </a:solidFill>
                <a:effectLst>
                  <a:glow rad="101600">
                    <a:prstClr val="white"/>
                  </a:glow>
                </a:effectLst>
                <a:latin typeface="Century Gothic" panose="020B0502020202020204" pitchFamily="34" charset="0"/>
                <a:ea typeface="KAWonderful" panose="02000603000000000000" pitchFamily="2" charset="0"/>
                <a:cs typeface="KG Red Hands" charset="0"/>
              </a:rPr>
              <a:t>S.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605F"/>
                </a:solidFill>
                <a:effectLst>
                  <a:glow rad="101600">
                    <a:prstClr val="white"/>
                  </a:glow>
                </a:effectLst>
                <a:latin typeface="Century Gothic" panose="020B0502020202020204" pitchFamily="34" charset="0"/>
                <a:ea typeface="KAWonderful" panose="02000603000000000000" pitchFamily="2" charset="0"/>
                <a:cs typeface="KG Red Hands" charset="0"/>
              </a:rPr>
              <a:t>K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A396A3"/>
                </a:solidFill>
                <a:effectLst>
                  <a:glow rad="101600">
                    <a:schemeClr val="bg1"/>
                  </a:glow>
                </a:effectLst>
                <a:latin typeface="Century Gothic" panose="020B0502020202020204" pitchFamily="34" charset="0"/>
                <a:ea typeface="KAWonderful" panose="02000603000000000000" pitchFamily="2" charset="0"/>
                <a:cs typeface="KG Red Hands" charset="0"/>
              </a:rPr>
              <a:t>I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92D5D3"/>
                </a:solidFill>
                <a:effectLst>
                  <a:glow rad="101600">
                    <a:prstClr val="white"/>
                  </a:glow>
                </a:effectLst>
                <a:latin typeface="Century Gothic" panose="020B0502020202020204" pitchFamily="34" charset="0"/>
                <a:ea typeface="KAWonderful" panose="02000603000000000000" pitchFamily="2" charset="0"/>
                <a:cs typeface="KG Red Hands" charset="0"/>
              </a:rPr>
              <a:t>N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EDAEA9"/>
                </a:solidFill>
                <a:effectLst>
                  <a:glow rad="101600">
                    <a:prstClr val="white"/>
                  </a:glow>
                </a:effectLst>
                <a:latin typeface="Century Gothic" panose="020B0502020202020204" pitchFamily="34" charset="0"/>
                <a:ea typeface="KAWonderful" panose="02000603000000000000" pitchFamily="2" charset="0"/>
                <a:cs typeface="KG Red Hands" charset="0"/>
              </a:rPr>
              <a:t>G’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605F"/>
                </a:solidFill>
                <a:effectLst>
                  <a:glow rad="101600">
                    <a:prstClr val="white"/>
                  </a:glow>
                </a:effectLst>
                <a:latin typeface="Century Gothic" panose="020B0502020202020204" pitchFamily="34" charset="0"/>
                <a:ea typeface="KAWonderful" panose="02000603000000000000" pitchFamily="2" charset="0"/>
                <a:cs typeface="KG Red Hands" charset="0"/>
              </a:rPr>
              <a:t>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85481B-CB82-EF7E-2E7F-71E15AE9C3B9}"/>
              </a:ext>
            </a:extLst>
          </p:cNvPr>
          <p:cNvSpPr txBox="1"/>
          <p:nvPr/>
        </p:nvSpPr>
        <p:spPr>
          <a:xfrm>
            <a:off x="794029" y="2461696"/>
            <a:ext cx="2695158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glow rad="101600">
                    <a:srgbClr val="FFFFFF"/>
                  </a:glow>
                </a:effectLst>
                <a:uLnTx/>
                <a:uFillTx/>
                <a:latin typeface="Cooper Black" panose="0208090404030B020404" pitchFamily="18" charset="77"/>
                <a:cs typeface="Phosphate Solid" panose="02000506050000020004" pitchFamily="2" charset="77"/>
                <a:sym typeface="Arial"/>
              </a:rPr>
              <a:t>Weekly Skills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ooper Black" panose="0208090404030B020404" pitchFamily="18" charset="77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395846-D2F3-CD18-4990-CB45DF05212E}"/>
              </a:ext>
            </a:extLst>
          </p:cNvPr>
          <p:cNvSpPr txBox="1"/>
          <p:nvPr/>
        </p:nvSpPr>
        <p:spPr>
          <a:xfrm>
            <a:off x="4602325" y="2414472"/>
            <a:ext cx="3031986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glow rad="101600">
                    <a:srgbClr val="FFFFFF"/>
                  </a:glow>
                </a:effectLst>
                <a:uLnTx/>
                <a:uFillTx/>
                <a:latin typeface="Cooper Black" panose="0208090404030B020404" pitchFamily="18" charset="77"/>
                <a:cs typeface="Phosphate Solid" panose="02000506050000020004" pitchFamily="2" charset="77"/>
                <a:sym typeface="Arial"/>
              </a:rPr>
              <a:t>Coming up @ NSE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ooper Black" panose="0208090404030B020404" pitchFamily="18" charset="77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742F88-0749-86FD-9324-CDFE1932148C}"/>
              </a:ext>
            </a:extLst>
          </p:cNvPr>
          <p:cNvSpPr txBox="1"/>
          <p:nvPr/>
        </p:nvSpPr>
        <p:spPr>
          <a:xfrm>
            <a:off x="386117" y="2830208"/>
            <a:ext cx="3689174" cy="1246495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ELA: </a:t>
            </a:r>
            <a:r>
              <a:rPr kumimoji="0" lang="en-US" sz="150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Poetry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PHONICS: </a:t>
            </a:r>
            <a:r>
              <a:rPr lang="en-US" sz="1500" kern="0" dirty="0">
                <a:solidFill>
                  <a:srgbClr val="000000"/>
                </a:solidFill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OU, OW</a:t>
            </a:r>
            <a:endParaRPr kumimoji="0" lang="en-US" sz="1500" i="0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Condensed" panose="020B0506020202020204" pitchFamily="34" charset="0"/>
              <a:ea typeface="Century Gothic" charset="0"/>
              <a:cs typeface="Century Gothic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MATH:</a:t>
            </a:r>
            <a:r>
              <a:rPr kumimoji="0" lang="en-US" sz="15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 Adding/</a:t>
            </a:r>
            <a:r>
              <a:rPr lang="en-US" sz="1500" kern="0" dirty="0">
                <a:solidFill>
                  <a:srgbClr val="000000"/>
                </a:solidFill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Subtracting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 two 3- digit numbers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LANGUAGE: </a:t>
            </a:r>
            <a:r>
              <a:rPr kumimoji="0" lang="en-US" sz="150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Adverbs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Social Studies: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Famous Americans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15F458-5D28-2BD7-2751-58871FB0E817}"/>
              </a:ext>
            </a:extLst>
          </p:cNvPr>
          <p:cNvSpPr txBox="1"/>
          <p:nvPr/>
        </p:nvSpPr>
        <p:spPr>
          <a:xfrm>
            <a:off x="4204639" y="2819159"/>
            <a:ext cx="3300324" cy="610424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2/8- Progress Reports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entury Gothic" panose="020B0502020202020204" pitchFamily="34" charset="0"/>
                <a:cs typeface="Arial Hebrew Scholar Light"/>
                <a:sym typeface="Arial"/>
              </a:rPr>
              <a:t>2/9- Valentine’s Party</a:t>
            </a:r>
            <a:endParaRPr lang="en-US" sz="1200" b="1" kern="0" dirty="0">
              <a:solidFill>
                <a:srgbClr val="000000"/>
              </a:solidFill>
              <a:latin typeface="Century Gothic" panose="020B0502020202020204" pitchFamily="34" charset="0"/>
              <a:cs typeface="Arial Hebrew Scholar Light"/>
              <a:sym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7B2A46-2209-CB10-A525-84DD87E29228}"/>
              </a:ext>
            </a:extLst>
          </p:cNvPr>
          <p:cNvSpPr/>
          <p:nvPr/>
        </p:nvSpPr>
        <p:spPr>
          <a:xfrm>
            <a:off x="321702" y="4228957"/>
            <a:ext cx="3689175" cy="369333"/>
          </a:xfrm>
          <a:prstGeom prst="rect">
            <a:avLst/>
          </a:prstGeom>
          <a:solidFill>
            <a:srgbClr val="C9E8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A9F591-3560-64D5-3133-A6EE259EC59C}"/>
              </a:ext>
            </a:extLst>
          </p:cNvPr>
          <p:cNvSpPr txBox="1"/>
          <p:nvPr/>
        </p:nvSpPr>
        <p:spPr>
          <a:xfrm>
            <a:off x="219453" y="4241843"/>
            <a:ext cx="3791424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ooper Black"/>
                <a:cs typeface="Arial"/>
                <a:sym typeface="Arial"/>
              </a:rPr>
              <a:t>  PHONICS Skill OF THE WEEK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AFB4A0-583E-0275-9DA8-F05DD611B1AD}"/>
              </a:ext>
            </a:extLst>
          </p:cNvPr>
          <p:cNvSpPr/>
          <p:nvPr/>
        </p:nvSpPr>
        <p:spPr>
          <a:xfrm>
            <a:off x="4138372" y="3497533"/>
            <a:ext cx="3310549" cy="369333"/>
          </a:xfrm>
          <a:prstGeom prst="rect">
            <a:avLst/>
          </a:prstGeom>
          <a:solidFill>
            <a:srgbClr val="C9E8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C53AB0-ECE8-0BA7-45C2-00F43A416D6F}"/>
              </a:ext>
            </a:extLst>
          </p:cNvPr>
          <p:cNvSpPr txBox="1"/>
          <p:nvPr/>
        </p:nvSpPr>
        <p:spPr>
          <a:xfrm>
            <a:off x="3928465" y="3497534"/>
            <a:ext cx="3602333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ooper Black"/>
                <a:cs typeface="Arial"/>
                <a:sym typeface="Arial"/>
              </a:rPr>
              <a:t>VOCABULARY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81B3DB-3C81-0C51-5BF8-9F761224714A}"/>
              </a:ext>
            </a:extLst>
          </p:cNvPr>
          <p:cNvSpPr txBox="1"/>
          <p:nvPr/>
        </p:nvSpPr>
        <p:spPr>
          <a:xfrm>
            <a:off x="321703" y="4717577"/>
            <a:ext cx="3689174" cy="2785378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rnard MT Condensed" panose="02050806060905020404" pitchFamily="18" charset="77"/>
                <a:cs typeface="Phosphate Inline" panose="02000506050000020004" pitchFamily="2" charset="77"/>
              </a:rPr>
              <a:t>Spelling Words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Bernard MT Condensed" panose="02050806060905020404" pitchFamily="18" charset="77"/>
                <a:cs typeface="Phosphate Inline" panose="02000506050000020004" pitchFamily="2" charset="77"/>
              </a:rPr>
              <a:t>– </a:t>
            </a: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Condensed" panose="020B0506020202020204" pitchFamily="34" charset="0"/>
                <a:ea typeface="Century Gothic" charset="0"/>
                <a:cs typeface="Century Gothic" charset="0"/>
                <a:sym typeface="Arial"/>
              </a:rPr>
              <a:t>OU, OW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Bernard MT Condensed" panose="02050806060905020404" pitchFamily="18" charset="77"/>
              <a:cs typeface="Phosphate Inline" panose="02000506050000020004" pitchFamily="2" charset="77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400" dirty="0">
              <a:latin typeface="Phosphate Inline" panose="02000506050000020004" pitchFamily="2" charset="77"/>
              <a:cs typeface="Phosphate Inline" panose="02000506050000020004" pitchFamily="2" charset="77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400" dirty="0">
              <a:latin typeface="Phosphate Inline" panose="02000506050000020004" pitchFamily="2" charset="77"/>
              <a:cs typeface="Phosphate Inline" panose="02000506050000020004" pitchFamily="2" charset="77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400" kern="0" dirty="0">
              <a:solidFill>
                <a:srgbClr val="000000"/>
              </a:solidFill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hosphate Inline" panose="02000506050000020004" pitchFamily="2" charset="77"/>
              <a:cs typeface="Phosphate Inline" panose="02000506050000020004" pitchFamily="2" charset="77"/>
              <a:sym typeface="Arial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D7CCC0-25F4-C6F1-7193-CD19E6781DB3}"/>
              </a:ext>
            </a:extLst>
          </p:cNvPr>
          <p:cNvSpPr txBox="1"/>
          <p:nvPr/>
        </p:nvSpPr>
        <p:spPr>
          <a:xfrm>
            <a:off x="4150411" y="3950575"/>
            <a:ext cx="3310549" cy="3785652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rnard MT Condensed" panose="02050806060905020404" pitchFamily="18" charset="77"/>
                <a:cs typeface="Phosphate Inline" panose="02000506050000020004" pitchFamily="2" charset="77"/>
              </a:rPr>
              <a:t>**vocab test will be 2/9**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Bernard MT Condensed" panose="02050806060905020404" pitchFamily="18" charset="77"/>
              <a:cs typeface="Phosphate Inline" panose="02000506050000020004" pitchFamily="2" charset="77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1.) </a:t>
            </a:r>
            <a:r>
              <a:rPr kumimoji="0" lang="en-US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Caption-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 </a:t>
            </a:r>
            <a:r>
              <a:rPr lang="en-US" dirty="0">
                <a:effectLst/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it describes what is happening in the picture</a:t>
            </a:r>
            <a:r>
              <a:rPr lang="en-US" dirty="0">
                <a:effectLst/>
                <a:latin typeface="Arial Rounded MT Bold" panose="020F0704030504030204" pitchFamily="34" charset="77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800" dirty="0">
              <a:effectLst/>
              <a:latin typeface="Arial Rounded MT Bold" panose="020F0704030504030204" pitchFamily="34" charset="77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2.) </a:t>
            </a:r>
            <a:r>
              <a:rPr kumimoji="0" lang="en-US" b="0" i="0" u="sng" strike="noStrike" kern="0" cap="none" spc="0" normalizeH="0" baseline="0" noProof="0" dirty="0">
                <a:ln>
                  <a:noFill/>
                </a:ln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Image-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 </a:t>
            </a:r>
            <a:r>
              <a:rPr lang="en-US" dirty="0">
                <a:effectLst/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 picture</a:t>
            </a:r>
            <a:r>
              <a:rPr lang="en-US" dirty="0">
                <a:effectLst/>
                <a:latin typeface="Arial Rounded MT Bold" panose="020F0704030504030204" pitchFamily="34" charset="77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800" dirty="0">
              <a:latin typeface="Arial Rounded MT Bold" panose="020F0704030504030204" pitchFamily="34" charset="77"/>
            </a:endParaRPr>
          </a:p>
          <a:p>
            <a:pPr defTabSz="914400">
              <a:buClr>
                <a:srgbClr val="000000"/>
              </a:buClr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3.) </a:t>
            </a:r>
            <a:r>
              <a:rPr kumimoji="0" lang="en-US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Similar-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 </a:t>
            </a:r>
            <a:r>
              <a:rPr lang="en-US" kern="100" dirty="0">
                <a:effectLst/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almost the same as something else</a:t>
            </a:r>
          </a:p>
          <a:p>
            <a:pPr defTabSz="914400">
              <a:buClr>
                <a:srgbClr val="000000"/>
              </a:buClr>
              <a:defRPr/>
            </a:pPr>
            <a:endParaRPr lang="en-US" sz="800" kern="100" dirty="0">
              <a:effectLst/>
              <a:latin typeface="Arial Rounded MT Bold" panose="020F070403050403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4.) </a:t>
            </a:r>
            <a:r>
              <a:rPr kumimoji="0" lang="en-US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Main Idea- </a:t>
            </a:r>
            <a:r>
              <a:rPr lang="en-US" dirty="0">
                <a:effectLst/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what the passage is mostly about</a:t>
            </a:r>
            <a:r>
              <a:rPr lang="en-US" dirty="0">
                <a:effectLst/>
                <a:latin typeface="Arial Rounded MT Bold" panose="020F0704030504030204" pitchFamily="34" charset="77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800" dirty="0">
              <a:effectLst/>
              <a:latin typeface="Arial Rounded MT Bold" panose="020F0704030504030204" pitchFamily="34" charset="77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5.) </a:t>
            </a:r>
            <a:r>
              <a:rPr kumimoji="0" lang="en-US" b="0" i="0" u="sng" strike="noStrike" kern="0" cap="none" spc="0" normalizeH="0" baseline="0" noProof="0" dirty="0">
                <a:ln>
                  <a:noFill/>
                </a:ln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Glossary-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Arial Rounded MT Bold" panose="020F0704030504030204" pitchFamily="34" charset="77"/>
                <a:cs typeface="Phosphate Inline" panose="02000506050000020004" pitchFamily="2" charset="77"/>
                <a:sym typeface="Arial"/>
              </a:rPr>
              <a:t> </a:t>
            </a:r>
            <a:r>
              <a:rPr lang="en-US" dirty="0">
                <a:effectLst/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it provides the meaning of key words</a:t>
            </a:r>
            <a:r>
              <a:rPr lang="en-US" dirty="0">
                <a:effectLst/>
                <a:latin typeface="Arial Rounded MT Bold" panose="020F0704030504030204" pitchFamily="34" charset="77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 Rounded MT Bold" panose="020F0704030504030204" pitchFamily="34" charset="77"/>
              <a:cs typeface="Phosphate Inline" panose="02000506050000020004" pitchFamily="2" charset="77"/>
              <a:sym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E29BDB-2E01-6D4A-D116-D9201DA271B6}"/>
              </a:ext>
            </a:extLst>
          </p:cNvPr>
          <p:cNvSpPr txBox="1"/>
          <p:nvPr/>
        </p:nvSpPr>
        <p:spPr>
          <a:xfrm>
            <a:off x="219453" y="7502955"/>
            <a:ext cx="190915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Marker Felt Thin" panose="02000400000000000000" pitchFamily="2" charset="77"/>
              </a:rPr>
              <a:t>YEARBOOKS ARE ON SALE </a:t>
            </a:r>
          </a:p>
          <a:p>
            <a:pPr algn="ctr"/>
            <a:r>
              <a:rPr lang="en-US" sz="1700" dirty="0">
                <a:latin typeface="Marker Felt Thin" panose="02000400000000000000" pitchFamily="2" charset="77"/>
              </a:rPr>
              <a:t>THROUGH FEB. 29</a:t>
            </a:r>
            <a:r>
              <a:rPr lang="en-US" sz="1700" baseline="30000" dirty="0">
                <a:latin typeface="Marker Felt Thin" panose="02000400000000000000" pitchFamily="2" charset="77"/>
              </a:rPr>
              <a:t>TH</a:t>
            </a:r>
            <a:r>
              <a:rPr lang="en-US" sz="1700" dirty="0">
                <a:latin typeface="Marker Felt Thin" panose="02000400000000000000" pitchFamily="2" charset="77"/>
              </a:rPr>
              <a:t>! </a:t>
            </a:r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99F952BA-08FA-EBCB-E1D2-AA48AA692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781" y="7502955"/>
            <a:ext cx="2510900" cy="103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913F2DE-79FD-A242-09C8-8198E7D92CA4}"/>
              </a:ext>
            </a:extLst>
          </p:cNvPr>
          <p:cNvSpPr txBox="1"/>
          <p:nvPr/>
        </p:nvSpPr>
        <p:spPr>
          <a:xfrm>
            <a:off x="378625" y="8536467"/>
            <a:ext cx="3650126" cy="861774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Reminders-</a:t>
            </a: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Send Snack/Water. Spelling/Vocab. Test Friday!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5B0F486-3AC5-6090-440B-1087B13986B5}"/>
              </a:ext>
            </a:extLst>
          </p:cNvPr>
          <p:cNvSpPr txBox="1"/>
          <p:nvPr/>
        </p:nvSpPr>
        <p:spPr>
          <a:xfrm>
            <a:off x="527893" y="5029200"/>
            <a:ext cx="163486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bounce</a:t>
            </a:r>
          </a:p>
          <a:p>
            <a:r>
              <a:rPr lang="en-US" sz="2200" dirty="0"/>
              <a:t>snout</a:t>
            </a:r>
          </a:p>
          <a:p>
            <a:r>
              <a:rPr lang="en-US" sz="2200" dirty="0"/>
              <a:t>trout</a:t>
            </a:r>
          </a:p>
          <a:p>
            <a:r>
              <a:rPr lang="en-US" sz="2200" dirty="0"/>
              <a:t>mouth</a:t>
            </a:r>
          </a:p>
          <a:p>
            <a:r>
              <a:rPr lang="en-US" sz="2200" dirty="0"/>
              <a:t>pouch</a:t>
            </a:r>
          </a:p>
          <a:p>
            <a:r>
              <a:rPr lang="en-US" sz="2200" dirty="0"/>
              <a:t>hound</a:t>
            </a:r>
          </a:p>
          <a:p>
            <a:r>
              <a:rPr lang="en-US" sz="2200" dirty="0"/>
              <a:t>mount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2CE723-24C8-BD8E-594C-CAE2A786D0C2}"/>
              </a:ext>
            </a:extLst>
          </p:cNvPr>
          <p:cNvSpPr txBox="1"/>
          <p:nvPr/>
        </p:nvSpPr>
        <p:spPr>
          <a:xfrm>
            <a:off x="1675370" y="5024123"/>
            <a:ext cx="16348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sprout</a:t>
            </a:r>
          </a:p>
          <a:p>
            <a:r>
              <a:rPr lang="en-US" sz="2200" dirty="0"/>
              <a:t>clouds</a:t>
            </a:r>
          </a:p>
          <a:p>
            <a:r>
              <a:rPr lang="en-US" sz="2200" dirty="0"/>
              <a:t>read</a:t>
            </a:r>
          </a:p>
          <a:p>
            <a:r>
              <a:rPr lang="en-US" sz="2200" dirty="0"/>
              <a:t>live</a:t>
            </a:r>
          </a:p>
          <a:p>
            <a:r>
              <a:rPr lang="en-US" sz="2200" dirty="0"/>
              <a:t>count</a:t>
            </a:r>
          </a:p>
          <a:p>
            <a:r>
              <a:rPr lang="en-US" sz="2200" dirty="0"/>
              <a:t>shout</a:t>
            </a:r>
          </a:p>
          <a:p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0233163-B749-3269-B918-232040216790}"/>
              </a:ext>
            </a:extLst>
          </p:cNvPr>
          <p:cNvSpPr txBox="1"/>
          <p:nvPr/>
        </p:nvSpPr>
        <p:spPr>
          <a:xfrm>
            <a:off x="2789828" y="5055646"/>
            <a:ext cx="163486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grouch</a:t>
            </a:r>
          </a:p>
          <a:p>
            <a:r>
              <a:rPr lang="en-US" sz="2200" dirty="0"/>
              <a:t>loud</a:t>
            </a:r>
          </a:p>
          <a:p>
            <a:r>
              <a:rPr lang="en-US" sz="2200" dirty="0"/>
              <a:t>ground</a:t>
            </a:r>
          </a:p>
          <a:p>
            <a:r>
              <a:rPr lang="en-US" sz="2200" dirty="0"/>
              <a:t>house</a:t>
            </a:r>
          </a:p>
          <a:p>
            <a:r>
              <a:rPr lang="en-US" sz="2200" dirty="0"/>
              <a:t>pretty</a:t>
            </a:r>
          </a:p>
          <a:p>
            <a:r>
              <a:rPr lang="en-US" sz="2200" dirty="0"/>
              <a:t>couch</a:t>
            </a:r>
          </a:p>
          <a:p>
            <a:r>
              <a:rPr lang="en-US" sz="2200" dirty="0"/>
              <a:t>mouse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6354AC-A649-3347-68AD-95B30E2220D1}"/>
              </a:ext>
            </a:extLst>
          </p:cNvPr>
          <p:cNvSpPr txBox="1"/>
          <p:nvPr/>
        </p:nvSpPr>
        <p:spPr>
          <a:xfrm>
            <a:off x="4075291" y="8014313"/>
            <a:ext cx="2262637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Marker Felt Thin" panose="02000400000000000000" pitchFamily="2" charset="77"/>
              </a:rPr>
              <a:t>Our music program is April 4</a:t>
            </a:r>
            <a:r>
              <a:rPr lang="en-US" baseline="30000" dirty="0">
                <a:latin typeface="Marker Felt Thin" panose="02000400000000000000" pitchFamily="2" charset="77"/>
              </a:rPr>
              <a:t>th</a:t>
            </a:r>
            <a:r>
              <a:rPr lang="en-US" dirty="0">
                <a:latin typeface="Marker Felt Thin" panose="02000400000000000000" pitchFamily="2" charset="77"/>
              </a:rPr>
              <a:t>! Sign &amp; return your slip if you want your child to participate! </a:t>
            </a:r>
            <a:r>
              <a:rPr lang="en-US" dirty="0">
                <a:latin typeface="Marker Felt Thin" panose="02000400000000000000" pitchFamily="2" charset="77"/>
                <a:sym typeface="Wingdings" pitchFamily="2" charset="2"/>
              </a:rPr>
              <a:t> </a:t>
            </a:r>
            <a:endParaRPr lang="en-US" dirty="0">
              <a:latin typeface="Marker Felt Thin" panose="02000400000000000000" pitchFamily="2" charset="77"/>
            </a:endParaRPr>
          </a:p>
        </p:txBody>
      </p:sp>
      <p:pic>
        <p:nvPicPr>
          <p:cNvPr id="12" name="Picture 1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A47D40B-4031-3704-EE8E-74929F6ED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7688" y="8086279"/>
            <a:ext cx="1217168" cy="120850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39A15F8-E8AA-5A2D-C5A1-ED95D48C8072}"/>
              </a:ext>
            </a:extLst>
          </p:cNvPr>
          <p:cNvSpPr txBox="1"/>
          <p:nvPr/>
        </p:nvSpPr>
        <p:spPr>
          <a:xfrm>
            <a:off x="4239813" y="7751299"/>
            <a:ext cx="3107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SPRING MUSIC PROGRAM</a:t>
            </a:r>
          </a:p>
        </p:txBody>
      </p:sp>
    </p:spTree>
    <p:extLst>
      <p:ext uri="{BB962C8B-B14F-4D97-AF65-F5344CB8AC3E}">
        <p14:creationId xmlns:p14="http://schemas.microsoft.com/office/powerpoint/2010/main" val="794667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7CE3ECC4-86AB-394F-BFDF-CA41C7C81882}" vid="{B7524FEA-7091-F742-B801-FFBFD68986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BOHO Rainbow Template </Template>
  <TotalTime>653</TotalTime>
  <Words>187</Words>
  <Application>Microsoft Macintosh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Arial Rounded MT Bold</vt:lpstr>
      <vt:lpstr>Avenir Next Condensed</vt:lpstr>
      <vt:lpstr>Bernard MT Condensed</vt:lpstr>
      <vt:lpstr>Calibri</vt:lpstr>
      <vt:lpstr>Calibri Light</vt:lpstr>
      <vt:lpstr>Century Gothic</vt:lpstr>
      <vt:lpstr>Cooper Black</vt:lpstr>
      <vt:lpstr>KG Red Hands</vt:lpstr>
      <vt:lpstr>Marker Felt Thin</vt:lpstr>
      <vt:lpstr>Phosphate Inline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Nash, Stephanie</dc:creator>
  <cp:lastModifiedBy>King, Bekah</cp:lastModifiedBy>
  <cp:revision>41</cp:revision>
  <cp:lastPrinted>2024-02-02T16:24:28Z</cp:lastPrinted>
  <dcterms:created xsi:type="dcterms:W3CDTF">2020-06-22T15:26:37Z</dcterms:created>
  <dcterms:modified xsi:type="dcterms:W3CDTF">2024-02-02T16:29:20Z</dcterms:modified>
</cp:coreProperties>
</file>